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1"/>
  </p:notesMasterIdLst>
  <p:sldIdLst>
    <p:sldId id="477" r:id="rId2"/>
    <p:sldId id="6229" r:id="rId3"/>
    <p:sldId id="478" r:id="rId4"/>
    <p:sldId id="372" r:id="rId5"/>
    <p:sldId id="482" r:id="rId6"/>
    <p:sldId id="480" r:id="rId7"/>
    <p:sldId id="429" r:id="rId8"/>
    <p:sldId id="6225" r:id="rId9"/>
    <p:sldId id="6226" r:id="rId10"/>
    <p:sldId id="481" r:id="rId11"/>
    <p:sldId id="257" r:id="rId12"/>
    <p:sldId id="484" r:id="rId13"/>
    <p:sldId id="276" r:id="rId14"/>
    <p:sldId id="258" r:id="rId15"/>
    <p:sldId id="260" r:id="rId16"/>
    <p:sldId id="6230" r:id="rId17"/>
    <p:sldId id="261" r:id="rId18"/>
    <p:sldId id="263" r:id="rId19"/>
    <p:sldId id="265" r:id="rId20"/>
    <p:sldId id="264" r:id="rId21"/>
    <p:sldId id="262" r:id="rId22"/>
    <p:sldId id="266" r:id="rId23"/>
    <p:sldId id="267" r:id="rId24"/>
    <p:sldId id="268" r:id="rId25"/>
    <p:sldId id="269" r:id="rId26"/>
    <p:sldId id="270" r:id="rId27"/>
    <p:sldId id="271" r:id="rId28"/>
    <p:sldId id="272" r:id="rId29"/>
    <p:sldId id="273" r:id="rId30"/>
    <p:sldId id="274" r:id="rId31"/>
    <p:sldId id="6232" r:id="rId32"/>
    <p:sldId id="6215" r:id="rId33"/>
    <p:sldId id="6233" r:id="rId34"/>
    <p:sldId id="6220" r:id="rId35"/>
    <p:sldId id="6234" r:id="rId36"/>
    <p:sldId id="6231" r:id="rId37"/>
    <p:sldId id="6221" r:id="rId38"/>
    <p:sldId id="6223" r:id="rId39"/>
    <p:sldId id="6227" r:id="rId40"/>
    <p:sldId id="409" r:id="rId41"/>
    <p:sldId id="6235" r:id="rId42"/>
    <p:sldId id="1150" r:id="rId43"/>
    <p:sldId id="6237" r:id="rId44"/>
    <p:sldId id="6236" r:id="rId45"/>
    <p:sldId id="6214" r:id="rId46"/>
    <p:sldId id="6216" r:id="rId47"/>
    <p:sldId id="6213" r:id="rId48"/>
    <p:sldId id="6238" r:id="rId49"/>
    <p:sldId id="6239" r:id="rId50"/>
  </p:sldIdLst>
  <p:sldSz cx="6858000" cy="9906000" type="A4"/>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C7BF"/>
    <a:srgbClr val="F4E3D7"/>
    <a:srgbClr val="E0BEA5"/>
    <a:srgbClr val="FBE5D6"/>
    <a:srgbClr val="F7CAAC"/>
    <a:srgbClr val="FFE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7"/>
    <p:restoredTop sz="96327"/>
  </p:normalViewPr>
  <p:slideViewPr>
    <p:cSldViewPr snapToGrid="0" snapToObjects="1">
      <p:cViewPr varScale="1">
        <p:scale>
          <a:sx n="86" d="100"/>
          <a:sy n="86" d="100"/>
        </p:scale>
        <p:origin x="1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7A3A3-F46A-E844-84F8-46A2024BB3B2}" type="datetimeFigureOut">
              <a:rPr lang="sv-SE" smtClean="0"/>
              <a:t>2022-09-18</a:t>
            </a:fld>
            <a:endParaRPr lang="sv-SE"/>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89690-1B11-EF4E-B4B7-EAEA094F1081}" type="slidenum">
              <a:rPr lang="sv-SE" smtClean="0"/>
              <a:t>‹#›</a:t>
            </a:fld>
            <a:endParaRPr lang="sv-SE"/>
          </a:p>
        </p:txBody>
      </p:sp>
    </p:spTree>
    <p:extLst>
      <p:ext uri="{BB962C8B-B14F-4D97-AF65-F5344CB8AC3E}">
        <p14:creationId xmlns:p14="http://schemas.microsoft.com/office/powerpoint/2010/main" val="113189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D4B9A9E5-4F7F-4A7D-9DE1-899232329269}" type="slidenum">
              <a:rPr lang="sv-SE" smtClean="0"/>
              <a:t>4</a:t>
            </a:fld>
            <a:endParaRPr lang="sv-SE"/>
          </a:p>
        </p:txBody>
      </p:sp>
    </p:spTree>
    <p:extLst>
      <p:ext uri="{BB962C8B-B14F-4D97-AF65-F5344CB8AC3E}">
        <p14:creationId xmlns:p14="http://schemas.microsoft.com/office/powerpoint/2010/main" val="229483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33BF-5C9D-1849-A1D9-BD6635055962}"/>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3033946E-70EC-124F-9B3C-73D17A8B7F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Footer Placeholder 4">
            <a:extLst>
              <a:ext uri="{FF2B5EF4-FFF2-40B4-BE49-F238E27FC236}">
                <a16:creationId xmlns:a16="http://schemas.microsoft.com/office/drawing/2014/main" id="{D726DC8B-6804-A54D-85A9-D814BE00E554}"/>
              </a:ext>
            </a:extLst>
          </p:cNvPr>
          <p:cNvSpPr>
            <a:spLocks noGrp="1"/>
          </p:cNvSpPr>
          <p:nvPr>
            <p:ph type="ftr" sz="quarter" idx="11"/>
          </p:nvPr>
        </p:nvSpPr>
        <p:spPr>
          <a:xfrm>
            <a:off x="4370888" y="9205464"/>
            <a:ext cx="2314575" cy="527403"/>
          </a:xfrm>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6" name="Slide Number Placeholder 5">
            <a:extLst>
              <a:ext uri="{FF2B5EF4-FFF2-40B4-BE49-F238E27FC236}">
                <a16:creationId xmlns:a16="http://schemas.microsoft.com/office/drawing/2014/main" id="{0CCEE60D-6622-454F-BE52-63A797E71917}"/>
              </a:ext>
            </a:extLst>
          </p:cNvPr>
          <p:cNvSpPr>
            <a:spLocks noGrp="1"/>
          </p:cNvSpPr>
          <p:nvPr>
            <p:ph type="sldNum" sz="quarter" idx="12"/>
          </p:nvPr>
        </p:nvSpPr>
        <p:spPr>
          <a:xfrm>
            <a:off x="2657475" y="9205462"/>
            <a:ext cx="1543050" cy="527403"/>
          </a:xfrm>
        </p:spPr>
        <p:txBody>
          <a:bodyPr/>
          <a:lstStyle>
            <a:lvl1pPr algn="ctr">
              <a:defRPr/>
            </a:lvl1pPr>
          </a:lstStyle>
          <a:p>
            <a:fld id="{D644415C-87C7-814A-A85A-1EC1D35CFA13}" type="slidenum">
              <a:rPr lang="sv-SE" smtClean="0"/>
              <a:pPr/>
              <a:t>‹#›</a:t>
            </a:fld>
            <a:endParaRPr lang="sv-SE" dirty="0"/>
          </a:p>
        </p:txBody>
      </p:sp>
      <p:pic>
        <p:nvPicPr>
          <p:cNvPr id="8" name="Picture 7" descr="Logo&#10;&#10;Description automatically generated">
            <a:extLst>
              <a:ext uri="{FF2B5EF4-FFF2-40B4-BE49-F238E27FC236}">
                <a16:creationId xmlns:a16="http://schemas.microsoft.com/office/drawing/2014/main" id="{3EBD0E17-69C9-1847-89C3-4D73D09185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77437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6836033"/>
            <a:ext cx="6858000" cy="30699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5217" y="7166088"/>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557937"/>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noFill/>
        </p:spPr>
        <p:txBody>
          <a:bodyPr/>
          <a:lstStyle>
            <a:lvl1pPr algn="r">
              <a:defRPr sz="1878" b="0" i="0">
                <a:solidFill>
                  <a:schemeClr val="bg1">
                    <a:lumMod val="95000"/>
                  </a:schemeClr>
                </a:solidFill>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noFill/>
        </p:spPr>
        <p:txBody>
          <a:bodyPr/>
          <a:lstStyle>
            <a:lvl1pPr algn="ctr">
              <a:defRPr>
                <a:solidFill>
                  <a:schemeClr val="bg1">
                    <a:lumMod val="95000"/>
                  </a:schemeClr>
                </a:solidFill>
              </a:defRPr>
            </a:lvl1pPr>
          </a:lstStyle>
          <a:p>
            <a:fld id="{D644415C-87C7-814A-A85A-1EC1D35CFA13}" type="slidenum">
              <a:rPr lang="sv-SE" smtClean="0"/>
              <a:pPr/>
              <a:t>‹#›</a:t>
            </a:fld>
            <a:endParaRPr lang="sv-SE" dirty="0"/>
          </a:p>
        </p:txBody>
      </p:sp>
      <p:pic>
        <p:nvPicPr>
          <p:cNvPr id="10" name="Picture 9" descr="A black and white logo&#10;&#10;Description automatically generated with low confidence">
            <a:extLst>
              <a:ext uri="{FF2B5EF4-FFF2-40B4-BE49-F238E27FC236}">
                <a16:creationId xmlns:a16="http://schemas.microsoft.com/office/drawing/2014/main" id="{6F3F78FE-3E60-ED4C-8DC2-162F705AEA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1" y="9181393"/>
            <a:ext cx="910276" cy="624000"/>
          </a:xfrm>
          <a:prstGeom prst="rect">
            <a:avLst/>
          </a:prstGeom>
        </p:spPr>
      </p:pic>
    </p:spTree>
    <p:extLst>
      <p:ext uri="{BB962C8B-B14F-4D97-AF65-F5344CB8AC3E}">
        <p14:creationId xmlns:p14="http://schemas.microsoft.com/office/powerpoint/2010/main" val="293535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6DA3-6446-104E-B1D2-77C04E7EDDA5}"/>
              </a:ext>
            </a:extLst>
          </p:cNvPr>
          <p:cNvSpPr>
            <a:spLocks noGrp="1"/>
          </p:cNvSpPr>
          <p:nvPr>
            <p:ph type="title"/>
          </p:nvPr>
        </p:nvSpPr>
        <p:spPr>
          <a:xfrm>
            <a:off x="1446900" y="2330119"/>
            <a:ext cx="3964202" cy="1914702"/>
          </a:xfrm>
        </p:spPr>
        <p:txBody>
          <a:bodyPr/>
          <a:lstStyle>
            <a:lvl1pPr>
              <a:defRPr>
                <a:solidFill>
                  <a:schemeClr val="accent6"/>
                </a:solidFill>
              </a:defRPr>
            </a:lvl1pPr>
          </a:lstStyle>
          <a:p>
            <a:r>
              <a:rPr lang="en-GB"/>
              <a:t>Click to edit Master title style</a:t>
            </a:r>
            <a:endParaRPr lang="sv-SE"/>
          </a:p>
        </p:txBody>
      </p:sp>
      <p:pic>
        <p:nvPicPr>
          <p:cNvPr id="6" name="Picture 5">
            <a:extLst>
              <a:ext uri="{FF2B5EF4-FFF2-40B4-BE49-F238E27FC236}">
                <a16:creationId xmlns:a16="http://schemas.microsoft.com/office/drawing/2014/main" id="{99C50982-50E6-6642-8E85-F288654CE74F}"/>
              </a:ext>
            </a:extLst>
          </p:cNvPr>
          <p:cNvPicPr>
            <a:picLocks noChangeAspect="1"/>
          </p:cNvPicPr>
          <p:nvPr userDrawn="1"/>
        </p:nvPicPr>
        <p:blipFill>
          <a:blip r:embed="rId2"/>
          <a:stretch>
            <a:fillRect/>
          </a:stretch>
        </p:blipFill>
        <p:spPr>
          <a:xfrm>
            <a:off x="2375298" y="6417116"/>
            <a:ext cx="2107406" cy="1449211"/>
          </a:xfrm>
          <a:prstGeom prst="rect">
            <a:avLst/>
          </a:prstGeom>
        </p:spPr>
      </p:pic>
      <p:sp>
        <p:nvSpPr>
          <p:cNvPr id="7" name="Footer Placeholder 4">
            <a:extLst>
              <a:ext uri="{FF2B5EF4-FFF2-40B4-BE49-F238E27FC236}">
                <a16:creationId xmlns:a16="http://schemas.microsoft.com/office/drawing/2014/main" id="{1D6D5764-6F03-5940-BD82-900B8C38A8D7}"/>
              </a:ext>
            </a:extLst>
          </p:cNvPr>
          <p:cNvSpPr>
            <a:spLocks noGrp="1"/>
          </p:cNvSpPr>
          <p:nvPr>
            <p:ph type="ftr" sz="quarter" idx="11"/>
          </p:nvPr>
        </p:nvSpPr>
        <p:spPr>
          <a:xfrm>
            <a:off x="2375298" y="8008493"/>
            <a:ext cx="2107406" cy="527403"/>
          </a:xfrm>
          <a:solidFill>
            <a:schemeClr val="bg1"/>
          </a:solidFill>
        </p:spPr>
        <p:txBody>
          <a:bodyPr/>
          <a:lstStyle>
            <a:lvl1pPr algn="ct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8" name="Slide Number Placeholder 5">
            <a:extLst>
              <a:ext uri="{FF2B5EF4-FFF2-40B4-BE49-F238E27FC236}">
                <a16:creationId xmlns:a16="http://schemas.microsoft.com/office/drawing/2014/main" id="{1753DC6B-9F81-4B4C-967E-3C05276BA8F1}"/>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spTree>
    <p:extLst>
      <p:ext uri="{BB962C8B-B14F-4D97-AF65-F5344CB8AC3E}">
        <p14:creationId xmlns:p14="http://schemas.microsoft.com/office/powerpoint/2010/main" val="63922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75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F3B5C-31C4-46BA-9FAD-72DF917A84DA}"/>
              </a:ext>
            </a:extLst>
          </p:cNvPr>
          <p:cNvSpPr>
            <a:spLocks noGrp="1"/>
          </p:cNvSpPr>
          <p:nvPr>
            <p:ph type="title" hasCustomPrompt="1"/>
          </p:nvPr>
        </p:nvSpPr>
        <p:spPr>
          <a:xfrm>
            <a:off x="1060400" y="1288701"/>
            <a:ext cx="4737200" cy="1914702"/>
          </a:xfrm>
        </p:spPr>
        <p:txBody>
          <a:bodyPr rtlCol="0">
            <a:normAutofit/>
          </a:bodyPr>
          <a:lstStyle>
            <a:lvl1pPr algn="ctr">
              <a:defRPr lang="en-US" sz="1575" kern="1200" spc="84" baseline="0" dirty="0">
                <a:solidFill>
                  <a:schemeClr val="tx1">
                    <a:lumMod val="75000"/>
                    <a:lumOff val="25000"/>
                  </a:schemeClr>
                </a:solidFill>
                <a:latin typeface="+mj-lt"/>
                <a:ea typeface="+mj-ea"/>
                <a:cs typeface="+mj-cs"/>
              </a:defRPr>
            </a:lvl1pPr>
          </a:lstStyle>
          <a:p>
            <a:pPr rtl="0"/>
            <a:r>
              <a:rPr lang="sv-SE" noProof="0"/>
              <a:t>KLICKA FÖR ATT REDIGERA FORMAT FÖR HUVUDRUBRIK</a:t>
            </a:r>
          </a:p>
        </p:txBody>
      </p:sp>
      <p:sp>
        <p:nvSpPr>
          <p:cNvPr id="11" name="Platshållare för innehåll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604939"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3" name="Platshållare för tex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471488" y="5472731"/>
            <a:ext cx="1311033"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17" name="Platshållare för text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471488" y="6449171"/>
            <a:ext cx="1311033"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KLICKA FÖR ATT REDIGERA</a:t>
            </a:r>
          </a:p>
        </p:txBody>
      </p:sp>
      <p:sp>
        <p:nvSpPr>
          <p:cNvPr id="4" name="Platshållare för innehåll 3">
            <a:extLst>
              <a:ext uri="{FF2B5EF4-FFF2-40B4-BE49-F238E27FC236}">
                <a16:creationId xmlns:a16="http://schemas.microsoft.com/office/drawing/2014/main" id="{AC9B20CF-6B91-4562-B799-0ABDAEBC0D2A}"/>
              </a:ext>
            </a:extLst>
          </p:cNvPr>
          <p:cNvSpPr>
            <a:spLocks noGrp="1"/>
          </p:cNvSpPr>
          <p:nvPr>
            <p:ph sz="half" idx="2" hasCustomPrompt="1"/>
          </p:nvPr>
        </p:nvSpPr>
        <p:spPr>
          <a:xfrm>
            <a:off x="471488" y="7396599"/>
            <a:ext cx="1311033"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24" name="Platshållare för innehåll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2140678"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5" name="Platshållare för text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2004000" y="5472731"/>
            <a:ext cx="1317490"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18" name="Platshållare för text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2004000" y="6449171"/>
            <a:ext cx="1317490"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marL="0" lvl="0" indent="0" algn="l" defTabSz="514350" rtl="0" eaLnBrk="1" latinLnBrk="0" hangingPunct="1">
              <a:lnSpc>
                <a:spcPct val="90000"/>
              </a:lnSpc>
              <a:spcBef>
                <a:spcPts val="563"/>
              </a:spcBef>
              <a:buFont typeface="Arial" panose="020B0604020202020204" pitchFamily="34" charset="0"/>
              <a:buNone/>
            </a:pPr>
            <a:r>
              <a:rPr lang="sv-SE" noProof="0"/>
              <a:t>KLICKA FÖR ATT REDIGERA</a:t>
            </a:r>
          </a:p>
        </p:txBody>
      </p:sp>
      <p:sp>
        <p:nvSpPr>
          <p:cNvPr id="6" name="Platshållare för innehåll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2004000" y="7396599"/>
            <a:ext cx="1317490"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25" name="Platshållare för innehåll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3673191"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21" name="Platshållare för text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3542968" y="5472731"/>
            <a:ext cx="1311033"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19" name="Platshållare för text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3542968" y="6449171"/>
            <a:ext cx="1311033"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KLICKA FÖR ATT REDIGERA</a:t>
            </a:r>
          </a:p>
        </p:txBody>
      </p:sp>
      <p:sp>
        <p:nvSpPr>
          <p:cNvPr id="22" name="Platshållare för innehåll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3542968" y="7396599"/>
            <a:ext cx="1311033"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26" name="Platshållare för innehåll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5208930" y="3424301"/>
            <a:ext cx="1044131" cy="2403856"/>
          </a:xfrm>
        </p:spPr>
        <p:txBody>
          <a:bodyPr rtlCol="0">
            <a:noAutofit/>
          </a:bodyPr>
          <a:lstStyle>
            <a:lvl1pPr marL="0" indent="0" algn="ctr">
              <a:buNone/>
              <a:defRPr sz="788"/>
            </a:lvl1pPr>
            <a:lvl2pPr marL="257175" indent="0">
              <a:buNone/>
              <a:defRPr sz="675"/>
            </a:lvl2pPr>
            <a:lvl3pPr marL="514350" indent="0">
              <a:buNone/>
              <a:defRPr sz="619"/>
            </a:lvl3pPr>
            <a:lvl4pPr marL="771525" indent="0">
              <a:buNone/>
              <a:defRPr sz="591"/>
            </a:lvl4pPr>
            <a:lvl5pPr marL="1028700" indent="0">
              <a:buNone/>
              <a:defRPr sz="591"/>
            </a:lvl5pPr>
          </a:lstStyle>
          <a:p>
            <a:pPr lvl="0" rtl="0"/>
            <a:r>
              <a:rPr lang="sv-SE" noProof="0"/>
              <a:t>Klicka för att lägga till innehåll</a:t>
            </a:r>
          </a:p>
        </p:txBody>
      </p:sp>
      <p:sp>
        <p:nvSpPr>
          <p:cNvPr id="14" name="Platshållare för text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5075479" y="5472216"/>
            <a:ext cx="1311033" cy="1162574"/>
          </a:xfrm>
        </p:spPr>
        <p:txBody>
          <a:bodyPr lIns="0" rIns="0" rtlCol="0" anchor="b">
            <a:noAutofit/>
          </a:bodyPr>
          <a:lstStyle>
            <a:lvl1pPr marL="0" indent="0" algn="ctr">
              <a:buNone/>
              <a:defRPr lang="en-US" sz="1800"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a:t>
            </a:r>
          </a:p>
        </p:txBody>
      </p:sp>
      <p:sp>
        <p:nvSpPr>
          <p:cNvPr id="23" name="Platshållare för text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5075479" y="6448657"/>
            <a:ext cx="1311033" cy="633396"/>
          </a:xfrm>
        </p:spPr>
        <p:txBody>
          <a:bodyPr lIns="0" rIns="0" rtlCol="0" anchor="b">
            <a:noAutofit/>
          </a:bodyPr>
          <a:lstStyle>
            <a:lvl1pPr marL="0" indent="0" algn="ctr">
              <a:buNone/>
              <a:defRPr lang="en-US" sz="788" kern="1200" spc="84" baseline="0" dirty="0" smtClean="0">
                <a:solidFill>
                  <a:schemeClr val="tx1">
                    <a:lumMod val="75000"/>
                    <a:lumOff val="25000"/>
                  </a:schemeClr>
                </a:solidFill>
                <a:latin typeface="+mj-lt"/>
                <a:ea typeface="+mj-ea"/>
                <a:cs typeface="+mj-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rtl="0"/>
            <a:r>
              <a:rPr lang="sv-SE" noProof="0"/>
              <a:t>KLICKA FÖR ATT REDIGERA</a:t>
            </a:r>
          </a:p>
        </p:txBody>
      </p:sp>
      <p:cxnSp>
        <p:nvCxnSpPr>
          <p:cNvPr id="16" name="Rak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1"/>
            <a:ext cx="696516" cy="1918305"/>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1"/>
            <a:ext cx="2132409" cy="1288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5075479" y="7396085"/>
            <a:ext cx="1311033" cy="1232352"/>
          </a:xfrm>
        </p:spPr>
        <p:txBody>
          <a:bodyPr lIns="0" rIns="0" rtlCol="0">
            <a:normAutofit/>
          </a:bodyPr>
          <a:lstStyle>
            <a:lvl1pPr marL="0" indent="0" algn="ctr">
              <a:lnSpc>
                <a:spcPct val="100000"/>
              </a:lnSpc>
              <a:buNone/>
              <a:defRPr sz="788" spc="28" baseline="0">
                <a:solidFill>
                  <a:schemeClr val="tx1">
                    <a:lumMod val="75000"/>
                    <a:lumOff val="25000"/>
                  </a:schemeClr>
                </a:solidFill>
              </a:defRPr>
            </a:lvl1pPr>
            <a:lvl2pPr marL="257175" indent="0">
              <a:lnSpc>
                <a:spcPct val="100000"/>
              </a:lnSpc>
              <a:buNone/>
              <a:defRPr sz="788" spc="28" baseline="0"/>
            </a:lvl2pPr>
            <a:lvl3pPr marL="514350" indent="0">
              <a:lnSpc>
                <a:spcPct val="100000"/>
              </a:lnSpc>
              <a:buNone/>
              <a:defRPr sz="788" spc="28" baseline="0"/>
            </a:lvl3pPr>
            <a:lvl4pPr marL="771525" indent="0">
              <a:lnSpc>
                <a:spcPct val="100000"/>
              </a:lnSpc>
              <a:buNone/>
              <a:defRPr sz="788" spc="28" baseline="0"/>
            </a:lvl4pPr>
            <a:lvl5pPr marL="1028700" indent="0">
              <a:lnSpc>
                <a:spcPct val="100000"/>
              </a:lnSpc>
              <a:buNone/>
              <a:defRPr sz="788" spc="28" baseline="0"/>
            </a:lvl5pPr>
          </a:lstStyle>
          <a:p>
            <a:pPr lvl="0" rtl="0"/>
            <a:r>
              <a:rPr lang="sv-SE" noProof="0"/>
              <a:t>Redigera format för bakgrundstext</a:t>
            </a:r>
          </a:p>
        </p:txBody>
      </p:sp>
      <p:sp>
        <p:nvSpPr>
          <p:cNvPr id="7" name="Platshållare fö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506"/>
            </a:lvl1pPr>
          </a:lstStyle>
          <a:p>
            <a:pPr rtl="0"/>
            <a:r>
              <a:rPr lang="sv-SE" noProof="0"/>
              <a:t>20XX</a:t>
            </a:r>
          </a:p>
        </p:txBody>
      </p:sp>
      <p:sp>
        <p:nvSpPr>
          <p:cNvPr id="8" name="Platshållare för sidfo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506"/>
            </a:lvl1pPr>
          </a:lstStyle>
          <a:p>
            <a:pPr rtl="0"/>
            <a:r>
              <a:rPr lang="sv-SE" noProof="0"/>
              <a:t>Säljpresentation </a:t>
            </a:r>
          </a:p>
        </p:txBody>
      </p:sp>
      <p:sp>
        <p:nvSpPr>
          <p:cNvPr id="9" name="Platshållare för bild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506"/>
            </a:lvl1pPr>
          </a:lstStyle>
          <a:p>
            <a:pPr rtl="0"/>
            <a:fld id="{B5CEABB6-07DC-46E8-9B57-56EC44A396E5}" type="slidenum">
              <a:rPr lang="sv-SE" noProof="0" smtClean="0"/>
              <a:t>‹#›</a:t>
            </a:fld>
            <a:endParaRPr lang="sv-SE" noProof="0"/>
          </a:p>
        </p:txBody>
      </p:sp>
    </p:spTree>
    <p:extLst>
      <p:ext uri="{BB962C8B-B14F-4D97-AF65-F5344CB8AC3E}">
        <p14:creationId xmlns:p14="http://schemas.microsoft.com/office/powerpoint/2010/main" val="36429911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00E21A1-4A71-443E-A69B-691B7A99AB35}"/>
              </a:ext>
            </a:extLst>
          </p:cNvPr>
          <p:cNvSpPr>
            <a:spLocks noGrp="1"/>
          </p:cNvSpPr>
          <p:nvPr>
            <p:ph type="pic" sz="quarter" idx="10"/>
          </p:nvPr>
        </p:nvSpPr>
        <p:spPr>
          <a:xfrm>
            <a:off x="432352" y="3239788"/>
            <a:ext cx="3712267" cy="4129895"/>
          </a:xfrm>
          <a:custGeom>
            <a:avLst/>
            <a:gdLst>
              <a:gd name="connsiteX0" fmla="*/ 0 w 6599585"/>
              <a:gd name="connsiteY0" fmla="*/ 0 h 2859158"/>
              <a:gd name="connsiteX1" fmla="*/ 6599585 w 6599585"/>
              <a:gd name="connsiteY1" fmla="*/ 0 h 2859158"/>
              <a:gd name="connsiteX2" fmla="*/ 6599585 w 6599585"/>
              <a:gd name="connsiteY2" fmla="*/ 2859158 h 2859158"/>
              <a:gd name="connsiteX3" fmla="*/ 0 w 6599585"/>
              <a:gd name="connsiteY3" fmla="*/ 2859158 h 2859158"/>
            </a:gdLst>
            <a:ahLst/>
            <a:cxnLst>
              <a:cxn ang="0">
                <a:pos x="connsiteX0" y="connsiteY0"/>
              </a:cxn>
              <a:cxn ang="0">
                <a:pos x="connsiteX1" y="connsiteY1"/>
              </a:cxn>
              <a:cxn ang="0">
                <a:pos x="connsiteX2" y="connsiteY2"/>
              </a:cxn>
              <a:cxn ang="0">
                <a:pos x="connsiteX3" y="connsiteY3"/>
              </a:cxn>
            </a:cxnLst>
            <a:rect l="l" t="t" r="r" b="b"/>
            <a:pathLst>
              <a:path w="6599585" h="2859158">
                <a:moveTo>
                  <a:pt x="0" y="0"/>
                </a:moveTo>
                <a:lnTo>
                  <a:pt x="6599585" y="0"/>
                </a:lnTo>
                <a:lnTo>
                  <a:pt x="6599585" y="2859158"/>
                </a:lnTo>
                <a:lnTo>
                  <a:pt x="0" y="2859158"/>
                </a:lnTo>
                <a:close/>
              </a:path>
            </a:pathLst>
          </a:custGeom>
        </p:spPr>
        <p:txBody>
          <a:bodyPr wrap="square">
            <a:noAutofit/>
          </a:bodyPr>
          <a:lstStyle/>
          <a:p>
            <a:r>
              <a:rPr lang="en-GB"/>
              <a:t>Click icon to add picture</a:t>
            </a:r>
            <a:endParaRPr lang="id-ID"/>
          </a:p>
        </p:txBody>
      </p:sp>
    </p:spTree>
    <p:extLst>
      <p:ext uri="{BB962C8B-B14F-4D97-AF65-F5344CB8AC3E}">
        <p14:creationId xmlns:p14="http://schemas.microsoft.com/office/powerpoint/2010/main" val="162012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ta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39678" cy="9906000"/>
          </a:xfrm>
          <a:prstGeom prst="rect">
            <a:avLst/>
          </a:prstGeom>
        </p:spPr>
      </p:pic>
      <p:sp>
        <p:nvSpPr>
          <p:cNvPr id="2" name="Rubrik 1">
            <a:extLst>
              <a:ext uri="{FF2B5EF4-FFF2-40B4-BE49-F238E27FC236}">
                <a16:creationId xmlns:a16="http://schemas.microsoft.com/office/drawing/2014/main" id="{C2FF67A8-55FA-435D-A18C-96D63D22B53E}"/>
              </a:ext>
            </a:extLst>
          </p:cNvPr>
          <p:cNvSpPr>
            <a:spLocks noGrp="1"/>
          </p:cNvSpPr>
          <p:nvPr>
            <p:ph type="title" hasCustomPrompt="1"/>
          </p:nvPr>
        </p:nvSpPr>
        <p:spPr>
          <a:xfrm>
            <a:off x="3330095" y="1665114"/>
            <a:ext cx="3055484" cy="1222435"/>
          </a:xfrm>
        </p:spPr>
        <p:txBody>
          <a:bodyPr rtlCol="0" anchor="t">
            <a:normAutofit/>
          </a:bodyPr>
          <a:lstStyle>
            <a:lvl1pPr>
              <a:defRPr lang="en-US" sz="1575" kern="1200" cap="all" spc="84" baseline="0" dirty="0">
                <a:solidFill>
                  <a:schemeClr val="tx1">
                    <a:lumMod val="75000"/>
                    <a:lumOff val="25000"/>
                  </a:schemeClr>
                </a:solidFill>
                <a:latin typeface="+mj-lt"/>
                <a:ea typeface="+mj-ea"/>
                <a:cs typeface="+mj-cs"/>
              </a:defRPr>
            </a:lvl1pPr>
          </a:lstStyle>
          <a:p>
            <a:pPr rtl="0"/>
            <a:r>
              <a:rPr lang="sv-SE" noProof="0"/>
              <a:t>KLICKA HÄR FÖR ATT ÄNDRA FORMAT</a:t>
            </a:r>
          </a:p>
        </p:txBody>
      </p:sp>
      <p:cxnSp>
        <p:nvCxnSpPr>
          <p:cNvPr id="9" name="Rak 8">
            <a:extLst>
              <a:ext uri="{FF2B5EF4-FFF2-40B4-BE49-F238E27FC236}">
                <a16:creationId xmlns:a16="http://schemas.microsoft.com/office/drawing/2014/main" id="{BDAC7E4E-FE06-4E90-8107-6B543E5515ED}"/>
              </a:ext>
            </a:extLst>
          </p:cNvPr>
          <p:cNvCxnSpPr/>
          <p:nvPr/>
        </p:nvCxnSpPr>
        <p:spPr>
          <a:xfrm flipV="1">
            <a:off x="1243013" y="0"/>
            <a:ext cx="1371600" cy="9906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Platshållare för text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3331268" y="3567078"/>
            <a:ext cx="3056177" cy="527403"/>
          </a:xfrm>
        </p:spPr>
        <p:txBody>
          <a:bodyPr rtlCol="0">
            <a:normAutofit/>
          </a:bodyPr>
          <a:lstStyle>
            <a:lvl1pPr marL="0" indent="0">
              <a:buNone/>
              <a:defRPr lang="en-US" sz="1125" kern="1200" cap="all" spc="84" baseline="0" dirty="0">
                <a:solidFill>
                  <a:schemeClr val="tx1">
                    <a:lumMod val="75000"/>
                    <a:lumOff val="25000"/>
                  </a:schemeClr>
                </a:solidFill>
                <a:latin typeface="+mj-lt"/>
                <a:ea typeface="+mj-ea"/>
                <a:cs typeface="+mj-cs"/>
              </a:defRPr>
            </a:lvl1pPr>
          </a:lstStyle>
          <a:p>
            <a:pPr lvl="0" rtl="0"/>
            <a:r>
              <a:rPr lang="sv-SE" noProof="0"/>
              <a:t>KLICKA FÖR ATT LÄGGA TILL EN UNDERRUBRIK</a:t>
            </a:r>
          </a:p>
        </p:txBody>
      </p:sp>
      <p:sp>
        <p:nvSpPr>
          <p:cNvPr id="12" name="Platshållare för text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3331028" y="4042913"/>
            <a:ext cx="3055484" cy="805928"/>
          </a:xfrm>
        </p:spPr>
        <p:txBody>
          <a:bodyPr rtlCol="0">
            <a:normAutofit/>
          </a:bodyPr>
          <a:lstStyle>
            <a:lvl1pPr marL="0" indent="0">
              <a:lnSpc>
                <a:spcPct val="100000"/>
              </a:lnSpc>
              <a:buFont typeface="Arial" panose="020B0604020202020204" pitchFamily="34" charset="0"/>
              <a:buNone/>
              <a:defRPr sz="788">
                <a:solidFill>
                  <a:schemeClr val="tx1">
                    <a:lumMod val="75000"/>
                    <a:lumOff val="25000"/>
                  </a:schemeClr>
                </a:solidFill>
              </a:defRPr>
            </a:lvl1pPr>
          </a:lstStyle>
          <a:p>
            <a:pPr lvl="0" rtl="0"/>
            <a:r>
              <a:rPr lang="sv-SE" noProof="0"/>
              <a:t>Klicka här för att lägga till text</a:t>
            </a:r>
          </a:p>
        </p:txBody>
      </p:sp>
      <p:sp>
        <p:nvSpPr>
          <p:cNvPr id="13" name="Platshållare för text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3331268" y="5155672"/>
            <a:ext cx="3056177" cy="527403"/>
          </a:xfrm>
        </p:spPr>
        <p:txBody>
          <a:bodyPr rtlCol="0">
            <a:normAutofit/>
          </a:bodyPr>
          <a:lstStyle>
            <a:lvl1pPr marL="0" indent="0">
              <a:buNone/>
              <a:defRPr lang="en-US" sz="1125" kern="1200" cap="all" spc="84" baseline="0" dirty="0">
                <a:solidFill>
                  <a:schemeClr val="tx1">
                    <a:lumMod val="75000"/>
                    <a:lumOff val="25000"/>
                  </a:schemeClr>
                </a:solidFill>
                <a:latin typeface="+mj-lt"/>
                <a:ea typeface="+mj-ea"/>
                <a:cs typeface="+mj-cs"/>
              </a:defRPr>
            </a:lvl1pPr>
          </a:lstStyle>
          <a:p>
            <a:pPr lvl="0" rtl="0"/>
            <a:r>
              <a:rPr lang="sv-SE" noProof="0"/>
              <a:t>KLICKA FÖR ATT LÄGGA TILL EN UNDERRUBRIK</a:t>
            </a:r>
          </a:p>
        </p:txBody>
      </p:sp>
      <p:sp>
        <p:nvSpPr>
          <p:cNvPr id="14" name="Platshållare för text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3331028" y="5631507"/>
            <a:ext cx="3055484" cy="805928"/>
          </a:xfrm>
        </p:spPr>
        <p:txBody>
          <a:bodyPr rtlCol="0">
            <a:normAutofit/>
          </a:bodyPr>
          <a:lstStyle>
            <a:lvl1pPr marL="0" indent="0">
              <a:lnSpc>
                <a:spcPct val="100000"/>
              </a:lnSpc>
              <a:buFont typeface="Arial" panose="020B0604020202020204" pitchFamily="34" charset="0"/>
              <a:buNone/>
              <a:defRPr sz="788">
                <a:solidFill>
                  <a:schemeClr val="tx1">
                    <a:lumMod val="75000"/>
                    <a:lumOff val="25000"/>
                  </a:schemeClr>
                </a:solidFill>
              </a:defRPr>
            </a:lvl1pPr>
          </a:lstStyle>
          <a:p>
            <a:pPr lvl="0" rtl="0"/>
            <a:r>
              <a:rPr lang="sv-SE" noProof="0"/>
              <a:t>Klicka här för att lägga till text</a:t>
            </a:r>
          </a:p>
        </p:txBody>
      </p:sp>
      <p:sp>
        <p:nvSpPr>
          <p:cNvPr id="15" name="Platshållare för text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3331268" y="6744266"/>
            <a:ext cx="3056177" cy="527403"/>
          </a:xfrm>
        </p:spPr>
        <p:txBody>
          <a:bodyPr rtlCol="0">
            <a:normAutofit/>
          </a:bodyPr>
          <a:lstStyle>
            <a:lvl1pPr marL="0" indent="0">
              <a:buNone/>
              <a:defRPr lang="en-US" sz="1125" kern="1200" cap="all" spc="84" baseline="0" dirty="0">
                <a:solidFill>
                  <a:schemeClr val="tx1">
                    <a:lumMod val="75000"/>
                    <a:lumOff val="25000"/>
                  </a:schemeClr>
                </a:solidFill>
                <a:latin typeface="+mj-lt"/>
                <a:ea typeface="+mj-ea"/>
                <a:cs typeface="+mj-cs"/>
              </a:defRPr>
            </a:lvl1pPr>
          </a:lstStyle>
          <a:p>
            <a:pPr lvl="0" rtl="0"/>
            <a:r>
              <a:rPr lang="sv-SE" noProof="0"/>
              <a:t>KLICKA FÖR ATT LÄGGA TILL EN UNDERRUBRIK</a:t>
            </a:r>
          </a:p>
        </p:txBody>
      </p:sp>
      <p:sp>
        <p:nvSpPr>
          <p:cNvPr id="16" name="Platshållare för text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3331028" y="7220102"/>
            <a:ext cx="3055484" cy="805928"/>
          </a:xfrm>
        </p:spPr>
        <p:txBody>
          <a:bodyPr rtlCol="0">
            <a:normAutofit/>
          </a:bodyPr>
          <a:lstStyle>
            <a:lvl1pPr marL="0" indent="0">
              <a:lnSpc>
                <a:spcPct val="100000"/>
              </a:lnSpc>
              <a:buFont typeface="Arial" panose="020B0604020202020204" pitchFamily="34" charset="0"/>
              <a:buNone/>
              <a:defRPr sz="788">
                <a:solidFill>
                  <a:schemeClr val="tx1">
                    <a:lumMod val="75000"/>
                    <a:lumOff val="25000"/>
                  </a:schemeClr>
                </a:solidFill>
              </a:defRPr>
            </a:lvl1pPr>
          </a:lstStyle>
          <a:p>
            <a:pPr lvl="0" rtl="0"/>
            <a:r>
              <a:rPr lang="sv-SE" noProof="0"/>
              <a:t>Klicka här för att lägga till text</a:t>
            </a:r>
          </a:p>
        </p:txBody>
      </p:sp>
      <p:sp>
        <p:nvSpPr>
          <p:cNvPr id="17" name="Platshållare för datum 2">
            <a:extLst>
              <a:ext uri="{FF2B5EF4-FFF2-40B4-BE49-F238E27FC236}">
                <a16:creationId xmlns:a16="http://schemas.microsoft.com/office/drawing/2014/main" id="{1E25EFF1-65C7-4F93-8740-46885C6BEA57}"/>
              </a:ext>
            </a:extLst>
          </p:cNvPr>
          <p:cNvSpPr>
            <a:spLocks noGrp="1"/>
          </p:cNvSpPr>
          <p:nvPr>
            <p:ph type="dt" sz="half" idx="20"/>
          </p:nvPr>
        </p:nvSpPr>
        <p:spPr>
          <a:xfrm>
            <a:off x="3329820" y="9181395"/>
            <a:ext cx="532978" cy="527403"/>
          </a:xfrm>
        </p:spPr>
        <p:txBody>
          <a:bodyPr rtlCol="0"/>
          <a:lstStyle>
            <a:lvl1pPr>
              <a:defRPr sz="506"/>
            </a:lvl1pPr>
          </a:lstStyle>
          <a:p>
            <a:pPr rtl="0"/>
            <a:r>
              <a:rPr lang="sv-SE" noProof="0"/>
              <a:t>20XX</a:t>
            </a:r>
          </a:p>
        </p:txBody>
      </p:sp>
      <p:sp>
        <p:nvSpPr>
          <p:cNvPr id="18" name="Platshållare för sidfot 3">
            <a:extLst>
              <a:ext uri="{FF2B5EF4-FFF2-40B4-BE49-F238E27FC236}">
                <a16:creationId xmlns:a16="http://schemas.microsoft.com/office/drawing/2014/main" id="{C16D80BF-B599-4FC0-ABD5-98777872FE5F}"/>
              </a:ext>
            </a:extLst>
          </p:cNvPr>
          <p:cNvSpPr>
            <a:spLocks noGrp="1"/>
          </p:cNvSpPr>
          <p:nvPr>
            <p:ph type="ftr" sz="quarter" idx="21"/>
          </p:nvPr>
        </p:nvSpPr>
        <p:spPr>
          <a:xfrm>
            <a:off x="4028600" y="9181395"/>
            <a:ext cx="1824717" cy="527403"/>
          </a:xfrm>
        </p:spPr>
        <p:txBody>
          <a:bodyPr rtlCol="0"/>
          <a:lstStyle>
            <a:lvl1pPr>
              <a:defRPr sz="506"/>
            </a:lvl1pPr>
          </a:lstStyle>
          <a:p>
            <a:pPr rtl="0"/>
            <a:r>
              <a:rPr lang="sv-SE" noProof="0"/>
              <a:t>Säljpresentation </a:t>
            </a:r>
          </a:p>
        </p:txBody>
      </p:sp>
      <p:sp>
        <p:nvSpPr>
          <p:cNvPr id="19" name="Platshållare för bildnummer 4">
            <a:extLst>
              <a:ext uri="{FF2B5EF4-FFF2-40B4-BE49-F238E27FC236}">
                <a16:creationId xmlns:a16="http://schemas.microsoft.com/office/drawing/2014/main" id="{F64421B1-FF90-4939-90BD-8206DE5036D0}"/>
              </a:ext>
            </a:extLst>
          </p:cNvPr>
          <p:cNvSpPr>
            <a:spLocks noGrp="1"/>
          </p:cNvSpPr>
          <p:nvPr>
            <p:ph type="sldNum" sz="quarter" idx="22"/>
          </p:nvPr>
        </p:nvSpPr>
        <p:spPr>
          <a:xfrm>
            <a:off x="6019119" y="9181395"/>
            <a:ext cx="367393" cy="527403"/>
          </a:xfrm>
        </p:spPr>
        <p:txBody>
          <a:bodyPr rtlCol="0"/>
          <a:lstStyle>
            <a:lvl1pPr>
              <a:defRPr sz="506"/>
            </a:lvl1pPr>
          </a:lstStyle>
          <a:p>
            <a:pPr rtl="0"/>
            <a:fld id="{B5CEABB6-07DC-46E8-9B57-56EC44A396E5}" type="slidenum">
              <a:rPr lang="sv-SE" noProof="0" smtClean="0"/>
              <a:pPr rtl="0"/>
              <a:t>‹#›</a:t>
            </a:fld>
            <a:endParaRPr lang="sv-SE" noProof="0"/>
          </a:p>
        </p:txBody>
      </p:sp>
    </p:spTree>
    <p:extLst>
      <p:ext uri="{BB962C8B-B14F-4D97-AF65-F5344CB8AC3E}">
        <p14:creationId xmlns:p14="http://schemas.microsoft.com/office/powerpoint/2010/main" val="131394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0C87-046B-0B41-97B1-4A4FEFBFADF5}"/>
              </a:ext>
            </a:extLst>
          </p:cNvPr>
          <p:cNvSpPr>
            <a:spLocks noGrp="1"/>
          </p:cNvSpPr>
          <p:nvPr>
            <p:ph type="ctrTitle"/>
          </p:nvPr>
        </p:nvSpPr>
        <p:spPr>
          <a:xfrm>
            <a:off x="857250" y="1621191"/>
            <a:ext cx="5143500" cy="3448756"/>
          </a:xfrm>
        </p:spPr>
        <p:txBody>
          <a:bodyPr anchor="b"/>
          <a:lstStyle>
            <a:lvl1pPr algn="ctr">
              <a:defRPr sz="7041"/>
            </a:lvl1pPr>
          </a:lstStyle>
          <a:p>
            <a:r>
              <a:rPr lang="en-GB"/>
              <a:t>Click to edit Master title style</a:t>
            </a:r>
            <a:endParaRPr lang="sv-SE" dirty="0"/>
          </a:p>
        </p:txBody>
      </p:sp>
      <p:sp>
        <p:nvSpPr>
          <p:cNvPr id="3" name="Subtitle 2">
            <a:extLst>
              <a:ext uri="{FF2B5EF4-FFF2-40B4-BE49-F238E27FC236}">
                <a16:creationId xmlns:a16="http://schemas.microsoft.com/office/drawing/2014/main" id="{BFF4E70F-13D0-4A47-845D-4ABB9570FDEC}"/>
              </a:ext>
            </a:extLst>
          </p:cNvPr>
          <p:cNvSpPr>
            <a:spLocks noGrp="1"/>
          </p:cNvSpPr>
          <p:nvPr>
            <p:ph type="subTitle" idx="1"/>
          </p:nvPr>
        </p:nvSpPr>
        <p:spPr>
          <a:xfrm>
            <a:off x="857250" y="5202944"/>
            <a:ext cx="5143500" cy="2391656"/>
          </a:xfrm>
        </p:spPr>
        <p:txBody>
          <a:bodyPr/>
          <a:lstStyle>
            <a:lvl1pPr marL="0" indent="0" algn="ctr">
              <a:buNone/>
              <a:defRPr sz="2817"/>
            </a:lvl1pPr>
            <a:lvl2pPr marL="536543" indent="0" algn="ctr">
              <a:buNone/>
              <a:defRPr sz="2347"/>
            </a:lvl2pPr>
            <a:lvl3pPr marL="1073084" indent="0" algn="ctr">
              <a:buNone/>
              <a:defRPr sz="2112"/>
            </a:lvl3pPr>
            <a:lvl4pPr marL="1609626" indent="0" algn="ctr">
              <a:buNone/>
              <a:defRPr sz="1878"/>
            </a:lvl4pPr>
            <a:lvl5pPr marL="2146168" indent="0" algn="ctr">
              <a:buNone/>
              <a:defRPr sz="1878"/>
            </a:lvl5pPr>
            <a:lvl6pPr marL="2682710" indent="0" algn="ctr">
              <a:buNone/>
              <a:defRPr sz="1878"/>
            </a:lvl6pPr>
            <a:lvl7pPr marL="3219251" indent="0" algn="ctr">
              <a:buNone/>
              <a:defRPr sz="1878"/>
            </a:lvl7pPr>
            <a:lvl8pPr marL="3755794" indent="0" algn="ctr">
              <a:buNone/>
              <a:defRPr sz="1878"/>
            </a:lvl8pPr>
            <a:lvl9pPr marL="4292336" indent="0" algn="ctr">
              <a:buNone/>
              <a:defRPr sz="1878"/>
            </a:lvl9pPr>
          </a:lstStyle>
          <a:p>
            <a:r>
              <a:rPr lang="en-GB"/>
              <a:t>Click to edit Master subtitle style</a:t>
            </a:r>
            <a:endParaRPr lang="sv-SE"/>
          </a:p>
        </p:txBody>
      </p:sp>
      <p:sp>
        <p:nvSpPr>
          <p:cNvPr id="6" name="Slide Number Placeholder 5">
            <a:extLst>
              <a:ext uri="{FF2B5EF4-FFF2-40B4-BE49-F238E27FC236}">
                <a16:creationId xmlns:a16="http://schemas.microsoft.com/office/drawing/2014/main" id="{04B2BBA8-5881-124C-88F9-B148F266CEEE}"/>
              </a:ext>
            </a:extLst>
          </p:cNvPr>
          <p:cNvSpPr>
            <a:spLocks noGrp="1"/>
          </p:cNvSpPr>
          <p:nvPr>
            <p:ph type="sldNum" sz="quarter" idx="12"/>
          </p:nvPr>
        </p:nvSpPr>
        <p:spPr>
          <a:xfrm>
            <a:off x="6183381" y="9181398"/>
            <a:ext cx="532986" cy="527403"/>
          </a:xfrm>
        </p:spPr>
        <p:txBody>
          <a:bodyPr/>
          <a:lstStyle/>
          <a:p>
            <a:fld id="{D644415C-87C7-814A-A85A-1EC1D35CFA13}" type="slidenum">
              <a:rPr lang="sv-SE" smtClean="0"/>
              <a:t>‹#›</a:t>
            </a:fld>
            <a:endParaRPr lang="sv-SE"/>
          </a:p>
        </p:txBody>
      </p:sp>
      <p:pic>
        <p:nvPicPr>
          <p:cNvPr id="8" name="Picture 7">
            <a:extLst>
              <a:ext uri="{FF2B5EF4-FFF2-40B4-BE49-F238E27FC236}">
                <a16:creationId xmlns:a16="http://schemas.microsoft.com/office/drawing/2014/main" id="{84D9F1A7-E2C5-2F49-944D-CD3B87C8F6B1}"/>
              </a:ext>
            </a:extLst>
          </p:cNvPr>
          <p:cNvPicPr>
            <a:picLocks noChangeAspect="1"/>
          </p:cNvPicPr>
          <p:nvPr userDrawn="1"/>
        </p:nvPicPr>
        <p:blipFill>
          <a:blip r:embed="rId2"/>
          <a:stretch>
            <a:fillRect/>
          </a:stretch>
        </p:blipFill>
        <p:spPr>
          <a:xfrm>
            <a:off x="2375298" y="8059193"/>
            <a:ext cx="2107406" cy="1449211"/>
          </a:xfrm>
          <a:prstGeom prst="rect">
            <a:avLst/>
          </a:prstGeom>
        </p:spPr>
      </p:pic>
    </p:spTree>
    <p:extLst>
      <p:ext uri="{BB962C8B-B14F-4D97-AF65-F5344CB8AC3E}">
        <p14:creationId xmlns:p14="http://schemas.microsoft.com/office/powerpoint/2010/main" val="121857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0C87-046B-0B41-97B1-4A4FEFBFADF5}"/>
              </a:ext>
            </a:extLst>
          </p:cNvPr>
          <p:cNvSpPr>
            <a:spLocks noGrp="1"/>
          </p:cNvSpPr>
          <p:nvPr>
            <p:ph type="ctrTitle"/>
          </p:nvPr>
        </p:nvSpPr>
        <p:spPr>
          <a:xfrm>
            <a:off x="3429000" y="1981200"/>
            <a:ext cx="2980593" cy="3448756"/>
          </a:xfrm>
        </p:spPr>
        <p:txBody>
          <a:bodyPr anchor="b"/>
          <a:lstStyle>
            <a:lvl1pPr algn="ctr">
              <a:defRPr sz="7041">
                <a:solidFill>
                  <a:schemeClr val="accent6"/>
                </a:solidFill>
              </a:defRPr>
            </a:lvl1pPr>
          </a:lstStyle>
          <a:p>
            <a:r>
              <a:rPr lang="en-GB"/>
              <a:t>Click to edit Master title style</a:t>
            </a:r>
            <a:endParaRPr lang="sv-SE" dirty="0"/>
          </a:p>
        </p:txBody>
      </p:sp>
      <p:sp>
        <p:nvSpPr>
          <p:cNvPr id="3" name="Subtitle 2">
            <a:extLst>
              <a:ext uri="{FF2B5EF4-FFF2-40B4-BE49-F238E27FC236}">
                <a16:creationId xmlns:a16="http://schemas.microsoft.com/office/drawing/2014/main" id="{BFF4E70F-13D0-4A47-845D-4ABB9570FDEC}"/>
              </a:ext>
            </a:extLst>
          </p:cNvPr>
          <p:cNvSpPr>
            <a:spLocks noGrp="1"/>
          </p:cNvSpPr>
          <p:nvPr>
            <p:ph type="subTitle" idx="1"/>
          </p:nvPr>
        </p:nvSpPr>
        <p:spPr>
          <a:xfrm>
            <a:off x="3429001" y="5624288"/>
            <a:ext cx="2980592" cy="2391656"/>
          </a:xfrm>
        </p:spPr>
        <p:txBody>
          <a:bodyPr/>
          <a:lstStyle>
            <a:lvl1pPr marL="0" indent="0" algn="ctr">
              <a:buNone/>
              <a:defRPr sz="2817">
                <a:solidFill>
                  <a:schemeClr val="accent6"/>
                </a:solidFill>
              </a:defRPr>
            </a:lvl1pPr>
            <a:lvl2pPr marL="536543" indent="0" algn="ctr">
              <a:buNone/>
              <a:defRPr sz="2347"/>
            </a:lvl2pPr>
            <a:lvl3pPr marL="1073084" indent="0" algn="ctr">
              <a:buNone/>
              <a:defRPr sz="2112"/>
            </a:lvl3pPr>
            <a:lvl4pPr marL="1609626" indent="0" algn="ctr">
              <a:buNone/>
              <a:defRPr sz="1878"/>
            </a:lvl4pPr>
            <a:lvl5pPr marL="2146168" indent="0" algn="ctr">
              <a:buNone/>
              <a:defRPr sz="1878"/>
            </a:lvl5pPr>
            <a:lvl6pPr marL="2682710" indent="0" algn="ctr">
              <a:buNone/>
              <a:defRPr sz="1878"/>
            </a:lvl6pPr>
            <a:lvl7pPr marL="3219251" indent="0" algn="ctr">
              <a:buNone/>
              <a:defRPr sz="1878"/>
            </a:lvl7pPr>
            <a:lvl8pPr marL="3755794" indent="0" algn="ctr">
              <a:buNone/>
              <a:defRPr sz="1878"/>
            </a:lvl8pPr>
            <a:lvl9pPr marL="4292336" indent="0" algn="ctr">
              <a:buNone/>
              <a:defRPr sz="1878"/>
            </a:lvl9pPr>
          </a:lstStyle>
          <a:p>
            <a:r>
              <a:rPr lang="en-GB"/>
              <a:t>Click to edit Master subtitle style</a:t>
            </a:r>
            <a:endParaRPr lang="sv-SE"/>
          </a:p>
        </p:txBody>
      </p:sp>
      <p:sp>
        <p:nvSpPr>
          <p:cNvPr id="6" name="Slide Number Placeholder 5">
            <a:extLst>
              <a:ext uri="{FF2B5EF4-FFF2-40B4-BE49-F238E27FC236}">
                <a16:creationId xmlns:a16="http://schemas.microsoft.com/office/drawing/2014/main" id="{04B2BBA8-5881-124C-88F9-B148F266CEEE}"/>
              </a:ext>
            </a:extLst>
          </p:cNvPr>
          <p:cNvSpPr>
            <a:spLocks noGrp="1"/>
          </p:cNvSpPr>
          <p:nvPr>
            <p:ph type="sldNum" sz="quarter" idx="12"/>
          </p:nvPr>
        </p:nvSpPr>
        <p:spPr>
          <a:xfrm>
            <a:off x="6183381" y="9181398"/>
            <a:ext cx="532986" cy="527403"/>
          </a:xfrm>
        </p:spPr>
        <p:txBody>
          <a:bodyPr/>
          <a:lstStyle/>
          <a:p>
            <a:fld id="{D644415C-87C7-814A-A85A-1EC1D35CFA13}" type="slidenum">
              <a:rPr lang="sv-SE" smtClean="0"/>
              <a:t>‹#›</a:t>
            </a:fld>
            <a:endParaRPr lang="sv-SE"/>
          </a:p>
        </p:txBody>
      </p:sp>
      <p:pic>
        <p:nvPicPr>
          <p:cNvPr id="9" name="Picture 8" descr="Icon&#10;&#10;Description automatically generated">
            <a:extLst>
              <a:ext uri="{FF2B5EF4-FFF2-40B4-BE49-F238E27FC236}">
                <a16:creationId xmlns:a16="http://schemas.microsoft.com/office/drawing/2014/main" id="{1F4F176A-CCEE-4947-878B-2C2F18B56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93295"/>
            <a:ext cx="3315579" cy="7412708"/>
          </a:xfrm>
          <a:prstGeom prst="rect">
            <a:avLst/>
          </a:prstGeom>
        </p:spPr>
      </p:pic>
      <p:sp>
        <p:nvSpPr>
          <p:cNvPr id="10" name="Rectangle 9">
            <a:extLst>
              <a:ext uri="{FF2B5EF4-FFF2-40B4-BE49-F238E27FC236}">
                <a16:creationId xmlns:a16="http://schemas.microsoft.com/office/drawing/2014/main" id="{5A8EAFB9-A70D-3A44-88D4-9BB6E1FAAE65}"/>
              </a:ext>
            </a:extLst>
          </p:cNvPr>
          <p:cNvSpPr/>
          <p:nvPr userDrawn="1"/>
        </p:nvSpPr>
        <p:spPr>
          <a:xfrm>
            <a:off x="1" y="1981200"/>
            <a:ext cx="3428999" cy="7924800"/>
          </a:xfrm>
          <a:prstGeom prst="rect">
            <a:avLst/>
          </a:prstGeom>
          <a:gradFill>
            <a:gsLst>
              <a:gs pos="100000">
                <a:schemeClr val="bg1">
                  <a:alpha val="50000"/>
                </a:schemeClr>
              </a:gs>
              <a:gs pos="35000">
                <a:schemeClr val="bg1">
                  <a:alpha val="77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pic>
        <p:nvPicPr>
          <p:cNvPr id="11" name="Picture 10" descr="Logo&#10;&#10;Description automatically generated">
            <a:extLst>
              <a:ext uri="{FF2B5EF4-FFF2-40B4-BE49-F238E27FC236}">
                <a16:creationId xmlns:a16="http://schemas.microsoft.com/office/drawing/2014/main" id="{3C4DE47A-A14B-734F-B02F-D831A0546A7D}"/>
              </a:ext>
            </a:extLst>
          </p:cNvPr>
          <p:cNvPicPr>
            <a:picLocks noChangeAspect="1"/>
          </p:cNvPicPr>
          <p:nvPr userDrawn="1"/>
        </p:nvPicPr>
        <p:blipFill>
          <a:blip r:embed="rId3"/>
          <a:stretch>
            <a:fillRect/>
          </a:stretch>
        </p:blipFill>
        <p:spPr>
          <a:xfrm>
            <a:off x="1189435" y="5069947"/>
            <a:ext cx="1612221" cy="1108683"/>
          </a:xfrm>
          <a:prstGeom prst="rect">
            <a:avLst/>
          </a:prstGeom>
        </p:spPr>
      </p:pic>
    </p:spTree>
    <p:extLst>
      <p:ext uri="{BB962C8B-B14F-4D97-AF65-F5344CB8AC3E}">
        <p14:creationId xmlns:p14="http://schemas.microsoft.com/office/powerpoint/2010/main" val="100731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1" y="0"/>
            <a:ext cx="2717110" cy="9906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201267" y="550037"/>
            <a:ext cx="2314575" cy="1914702"/>
          </a:xfrm>
        </p:spPr>
        <p:txBody>
          <a:bodyPr>
            <a:normAutofit/>
          </a:bodyPr>
          <a:lstStyle>
            <a:lvl1pP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203131" y="2680431"/>
            <a:ext cx="2314575" cy="62852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pic>
        <p:nvPicPr>
          <p:cNvPr id="10" name="Picture 9" descr="A black and white logo&#10;&#10;Description automatically generated with low confidence">
            <a:extLst>
              <a:ext uri="{FF2B5EF4-FFF2-40B4-BE49-F238E27FC236}">
                <a16:creationId xmlns:a16="http://schemas.microsoft.com/office/drawing/2014/main" id="{7A306A6B-0A53-2D45-B5D6-E20AD55D4E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1" y="9181393"/>
            <a:ext cx="910276" cy="624000"/>
          </a:xfrm>
          <a:prstGeom prst="rect">
            <a:avLst/>
          </a:prstGeom>
        </p:spPr>
      </p:pic>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spTree>
    <p:extLst>
      <p:ext uri="{BB962C8B-B14F-4D97-AF65-F5344CB8AC3E}">
        <p14:creationId xmlns:p14="http://schemas.microsoft.com/office/powerpoint/2010/main" val="401331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1" y="0"/>
            <a:ext cx="2717110" cy="990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201267" y="550037"/>
            <a:ext cx="2314575" cy="1914702"/>
          </a:xfrm>
        </p:spPr>
        <p:txBody>
          <a:bodyPr>
            <a:normAutofit/>
          </a:bodyPr>
          <a:lstStyle>
            <a:lvl1pPr>
              <a:defRPr sz="3755">
                <a:solidFill>
                  <a:schemeClr val="accent6"/>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203131" y="2680431"/>
            <a:ext cx="2314575" cy="628526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98D77A90-5BE7-0E4D-B602-50B95E75E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85297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4140892" y="0"/>
            <a:ext cx="2717110" cy="9906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4342158" y="550037"/>
            <a:ext cx="2314575" cy="1914702"/>
          </a:xfrm>
        </p:spPr>
        <p:txBody>
          <a:bodyPr>
            <a:normAutofit/>
          </a:bodyPr>
          <a:lstStyle>
            <a:lvl1pP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4344021" y="2680431"/>
            <a:ext cx="2314575" cy="62852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noFill/>
        </p:spPr>
        <p:txBody>
          <a:bodyPr/>
          <a:lstStyle>
            <a:lvl1pPr algn="r">
              <a:defRPr sz="1878" b="0" i="0">
                <a:solidFill>
                  <a:schemeClr val="bg1">
                    <a:lumMod val="95000"/>
                  </a:schemeClr>
                </a:solidFill>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noFill/>
        </p:spPr>
        <p:txBody>
          <a:bodyPr/>
          <a:lstStyle>
            <a:lvl1pPr algn="ctr">
              <a:defRPr>
                <a:solidFill>
                  <a:schemeClr val="accent6"/>
                </a:solidFill>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DEDF0536-B5F1-A747-8807-81ED940E12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7063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4140892" y="0"/>
            <a:ext cx="2717110" cy="990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4342158" y="550037"/>
            <a:ext cx="2314575" cy="1914702"/>
          </a:xfrm>
        </p:spPr>
        <p:txBody>
          <a:bodyPr>
            <a:normAutofit/>
          </a:bodyPr>
          <a:lstStyle>
            <a:lvl1pPr>
              <a:defRPr sz="3755">
                <a:solidFill>
                  <a:schemeClr val="accent6"/>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4344021" y="2680431"/>
            <a:ext cx="2314575" cy="628526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solidFill>
                  <a:schemeClr val="accent6">
                    <a:lumMod val="50000"/>
                    <a:lumOff val="50000"/>
                  </a:schemeClr>
                </a:solidFill>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98D77A90-5BE7-0E4D-B602-50B95E75E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35821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20300"/>
            <a:ext cx="6858000" cy="26804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6376" y="393017"/>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3073444"/>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1D6E1B0F-B4D1-4B4B-9919-D1CF52418D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24775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20300"/>
            <a:ext cx="6858000" cy="268043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6376" y="393017"/>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3073444"/>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1D6E1B0F-B4D1-4B4B-9919-D1CF52418D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5568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6B925-D797-274E-B436-DD8D8F77FAD3}"/>
              </a:ext>
            </a:extLst>
          </p:cNvPr>
          <p:cNvSpPr>
            <a:spLocks noGrp="1"/>
          </p:cNvSpPr>
          <p:nvPr>
            <p:ph type="title"/>
          </p:nvPr>
        </p:nvSpPr>
        <p:spPr>
          <a:xfrm>
            <a:off x="471488" y="527406"/>
            <a:ext cx="5915025" cy="1914702"/>
          </a:xfrm>
          <a:prstGeom prst="rect">
            <a:avLst/>
          </a:prstGeom>
        </p:spPr>
        <p:txBody>
          <a:bodyPr vert="horz" lIns="91440" tIns="45720" rIns="91440" bIns="45720" rtlCol="0" anchor="ctr">
            <a:normAutofit/>
          </a:bodyPr>
          <a:lstStyle/>
          <a:p>
            <a:r>
              <a:rPr lang="en-GB"/>
              <a:t>Click to edit Master title style</a:t>
            </a:r>
            <a:endParaRPr lang="sv-SE" dirty="0"/>
          </a:p>
        </p:txBody>
      </p:sp>
      <p:sp>
        <p:nvSpPr>
          <p:cNvPr id="3" name="Text Placeholder 2">
            <a:extLst>
              <a:ext uri="{FF2B5EF4-FFF2-40B4-BE49-F238E27FC236}">
                <a16:creationId xmlns:a16="http://schemas.microsoft.com/office/drawing/2014/main" id="{8ED6432B-CDBF-D147-9CE7-B931FCB49C6E}"/>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Date Placeholder 3">
            <a:extLst>
              <a:ext uri="{FF2B5EF4-FFF2-40B4-BE49-F238E27FC236}">
                <a16:creationId xmlns:a16="http://schemas.microsoft.com/office/drawing/2014/main" id="{41B255AE-2A8C-A943-A665-DBAC54A1400E}"/>
              </a:ext>
            </a:extLst>
          </p:cNvPr>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1408">
                <a:solidFill>
                  <a:schemeClr val="tx1">
                    <a:tint val="75000"/>
                  </a:schemeClr>
                </a:solidFill>
              </a:defRPr>
            </a:lvl1pPr>
          </a:lstStyle>
          <a:p>
            <a:endParaRPr lang="sv-SE"/>
          </a:p>
        </p:txBody>
      </p:sp>
      <p:sp>
        <p:nvSpPr>
          <p:cNvPr id="5" name="Footer Placeholder 4">
            <a:extLst>
              <a:ext uri="{FF2B5EF4-FFF2-40B4-BE49-F238E27FC236}">
                <a16:creationId xmlns:a16="http://schemas.microsoft.com/office/drawing/2014/main" id="{AAF22E9B-2750-5847-A092-3512E8B91EC6}"/>
              </a:ext>
            </a:extLst>
          </p:cNvPr>
          <p:cNvSpPr>
            <a:spLocks noGrp="1"/>
          </p:cNvSpPr>
          <p:nvPr>
            <p:ph type="ftr" sz="quarter" idx="3"/>
          </p:nvPr>
        </p:nvSpPr>
        <p:spPr>
          <a:xfrm>
            <a:off x="2271713" y="9181398"/>
            <a:ext cx="2314575" cy="527403"/>
          </a:xfrm>
          <a:prstGeom prst="rect">
            <a:avLst/>
          </a:prstGeom>
        </p:spPr>
        <p:txBody>
          <a:bodyPr vert="horz" lIns="91440" tIns="45720" rIns="91440" bIns="45720" rtlCol="0" anchor="ctr"/>
          <a:lstStyle>
            <a:lvl1pPr algn="ctr">
              <a:defRPr sz="1408">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E87EBC6E-6D09-9741-9AB3-6C3548B8E9EE}"/>
              </a:ext>
            </a:extLst>
          </p:cNvPr>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1408">
                <a:solidFill>
                  <a:schemeClr val="tx1">
                    <a:tint val="75000"/>
                  </a:schemeClr>
                </a:solidFill>
              </a:defRPr>
            </a:lvl1pPr>
          </a:lstStyle>
          <a:p>
            <a:fld id="{D644415C-87C7-814A-A85A-1EC1D35CFA13}" type="slidenum">
              <a:rPr lang="sv-SE" smtClean="0"/>
              <a:t>‹#›</a:t>
            </a:fld>
            <a:endParaRPr lang="sv-SE"/>
          </a:p>
        </p:txBody>
      </p:sp>
    </p:spTree>
    <p:extLst>
      <p:ext uri="{BB962C8B-B14F-4D97-AF65-F5344CB8AC3E}">
        <p14:creationId xmlns:p14="http://schemas.microsoft.com/office/powerpoint/2010/main" val="197451681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52" r:id="rId4"/>
    <p:sldLayoutId id="2147483656" r:id="rId5"/>
    <p:sldLayoutId id="2147483657" r:id="rId6"/>
    <p:sldLayoutId id="2147483658" r:id="rId7"/>
    <p:sldLayoutId id="2147483653" r:id="rId8"/>
    <p:sldLayoutId id="2147483655" r:id="rId9"/>
    <p:sldLayoutId id="2147483654" r:id="rId10"/>
    <p:sldLayoutId id="2147483659" r:id="rId11"/>
    <p:sldLayoutId id="2147483663" r:id="rId12"/>
    <p:sldLayoutId id="2147483664" r:id="rId13"/>
    <p:sldLayoutId id="2147483666" r:id="rId14"/>
    <p:sldLayoutId id="2147483667" r:id="rId15"/>
  </p:sldLayoutIdLst>
  <p:hf hdr="0" dt="0"/>
  <p:txStyles>
    <p:title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p:titleStyle>
    <p:body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p:bodyStyle>
    <p:otherStyle>
      <a:defPPr>
        <a:defRPr lang="en-SE"/>
      </a:defPPr>
      <a:lvl1pPr marL="0" algn="l" defTabSz="1073084" rtl="0" eaLnBrk="1" latinLnBrk="0" hangingPunct="1">
        <a:defRPr sz="2112" kern="1200">
          <a:solidFill>
            <a:schemeClr val="tx1"/>
          </a:solidFill>
          <a:latin typeface="+mn-lt"/>
          <a:ea typeface="+mn-ea"/>
          <a:cs typeface="+mn-cs"/>
        </a:defRPr>
      </a:lvl1pPr>
      <a:lvl2pPr marL="536543" algn="l" defTabSz="1073084" rtl="0" eaLnBrk="1" latinLnBrk="0" hangingPunct="1">
        <a:defRPr sz="2112" kern="1200">
          <a:solidFill>
            <a:schemeClr val="tx1"/>
          </a:solidFill>
          <a:latin typeface="+mn-lt"/>
          <a:ea typeface="+mn-ea"/>
          <a:cs typeface="+mn-cs"/>
        </a:defRPr>
      </a:lvl2pPr>
      <a:lvl3pPr marL="1073084" algn="l" defTabSz="1073084" rtl="0" eaLnBrk="1" latinLnBrk="0" hangingPunct="1">
        <a:defRPr sz="2112" kern="1200">
          <a:solidFill>
            <a:schemeClr val="tx1"/>
          </a:solidFill>
          <a:latin typeface="+mn-lt"/>
          <a:ea typeface="+mn-ea"/>
          <a:cs typeface="+mn-cs"/>
        </a:defRPr>
      </a:lvl3pPr>
      <a:lvl4pPr marL="1609626" algn="l" defTabSz="1073084" rtl="0" eaLnBrk="1" latinLnBrk="0" hangingPunct="1">
        <a:defRPr sz="2112" kern="1200">
          <a:solidFill>
            <a:schemeClr val="tx1"/>
          </a:solidFill>
          <a:latin typeface="+mn-lt"/>
          <a:ea typeface="+mn-ea"/>
          <a:cs typeface="+mn-cs"/>
        </a:defRPr>
      </a:lvl4pPr>
      <a:lvl5pPr marL="2146168" algn="l" defTabSz="1073084" rtl="0" eaLnBrk="1" latinLnBrk="0" hangingPunct="1">
        <a:defRPr sz="2112" kern="1200">
          <a:solidFill>
            <a:schemeClr val="tx1"/>
          </a:solidFill>
          <a:latin typeface="+mn-lt"/>
          <a:ea typeface="+mn-ea"/>
          <a:cs typeface="+mn-cs"/>
        </a:defRPr>
      </a:lvl5pPr>
      <a:lvl6pPr marL="2682710" algn="l" defTabSz="1073084" rtl="0" eaLnBrk="1" latinLnBrk="0" hangingPunct="1">
        <a:defRPr sz="2112" kern="1200">
          <a:solidFill>
            <a:schemeClr val="tx1"/>
          </a:solidFill>
          <a:latin typeface="+mn-lt"/>
          <a:ea typeface="+mn-ea"/>
          <a:cs typeface="+mn-cs"/>
        </a:defRPr>
      </a:lvl6pPr>
      <a:lvl7pPr marL="3219251" algn="l" defTabSz="1073084" rtl="0" eaLnBrk="1" latinLnBrk="0" hangingPunct="1">
        <a:defRPr sz="2112" kern="1200">
          <a:solidFill>
            <a:schemeClr val="tx1"/>
          </a:solidFill>
          <a:latin typeface="+mn-lt"/>
          <a:ea typeface="+mn-ea"/>
          <a:cs typeface="+mn-cs"/>
        </a:defRPr>
      </a:lvl7pPr>
      <a:lvl8pPr marL="3755794" algn="l" defTabSz="1073084" rtl="0" eaLnBrk="1" latinLnBrk="0" hangingPunct="1">
        <a:defRPr sz="2112" kern="1200">
          <a:solidFill>
            <a:schemeClr val="tx1"/>
          </a:solidFill>
          <a:latin typeface="+mn-lt"/>
          <a:ea typeface="+mn-ea"/>
          <a:cs typeface="+mn-cs"/>
        </a:defRPr>
      </a:lvl8pPr>
      <a:lvl9pPr marL="4292336" algn="l" defTabSz="1073084" rtl="0" eaLnBrk="1" latinLnBrk="0" hangingPunct="1">
        <a:defRPr sz="21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nrd.se/resursbank/komplexitetsanalys-2/"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nrd.se/resursbank/neutralitet/"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nrd.se/resursbank/inkludering/"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1.tiff"/></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1.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hyperlink" Target="https://www.cnrd.se/aterspegling/" TargetMode="External"/><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www.cnrd.se/summerin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nrd.se/bra-fragor/" TargetMode="External"/><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mailto:bernard.leroux@dialogues.se"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cnrd.se/resursbank/komplexitetsanalys-2/"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3EACC5-CA9E-AE66-D28C-FB93B33D47A2}"/>
              </a:ext>
            </a:extLst>
          </p:cNvPr>
          <p:cNvSpPr txBox="1">
            <a:spLocks/>
          </p:cNvSpPr>
          <p:nvPr/>
        </p:nvSpPr>
        <p:spPr>
          <a:xfrm>
            <a:off x="194872" y="4338764"/>
            <a:ext cx="6430780" cy="1065029"/>
          </a:xfrm>
          <a:prstGeom prst="rect">
            <a:avLst/>
          </a:prstGeom>
        </p:spPr>
        <p:txBody>
          <a:bodyP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200" dirty="0"/>
              <a:t>Att leda </a:t>
            </a:r>
            <a:br>
              <a:rPr lang="sv-SE" sz="3200" dirty="0"/>
            </a:br>
            <a:r>
              <a:rPr lang="sv-SE" sz="3200" dirty="0"/>
              <a:t>större och längre</a:t>
            </a:r>
          </a:p>
          <a:p>
            <a:pPr algn="ctr"/>
            <a:r>
              <a:rPr lang="sv-SE" sz="3200" dirty="0"/>
              <a:t>samverkansprocesser</a:t>
            </a:r>
          </a:p>
        </p:txBody>
      </p:sp>
      <p:sp>
        <p:nvSpPr>
          <p:cNvPr id="4" name="Subtitle 2">
            <a:extLst>
              <a:ext uri="{FF2B5EF4-FFF2-40B4-BE49-F238E27FC236}">
                <a16:creationId xmlns:a16="http://schemas.microsoft.com/office/drawing/2014/main" id="{4092FAB5-DDCC-BDED-FEED-E313D79BC80A}"/>
              </a:ext>
            </a:extLst>
          </p:cNvPr>
          <p:cNvSpPr txBox="1">
            <a:spLocks/>
          </p:cNvSpPr>
          <p:nvPr/>
        </p:nvSpPr>
        <p:spPr>
          <a:xfrm>
            <a:off x="857250" y="6809398"/>
            <a:ext cx="5143500" cy="1763426"/>
          </a:xfrm>
          <a:prstGeom prst="rect">
            <a:avLst/>
          </a:prstGeom>
        </p:spPr>
        <p:txBody>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gn="ctr">
              <a:buNone/>
            </a:pPr>
            <a:r>
              <a:rPr lang="sv-SE" sz="2800" dirty="0"/>
              <a:t>Kursanteckningar</a:t>
            </a:r>
          </a:p>
        </p:txBody>
      </p:sp>
      <p:pic>
        <p:nvPicPr>
          <p:cNvPr id="6" name="Picture 5" descr="Logo&#10;&#10;Description automatically generated">
            <a:extLst>
              <a:ext uri="{FF2B5EF4-FFF2-40B4-BE49-F238E27FC236}">
                <a16:creationId xmlns:a16="http://schemas.microsoft.com/office/drawing/2014/main" id="{4EA24B17-2158-76AF-AEEB-8B01F298FA69}"/>
              </a:ext>
            </a:extLst>
          </p:cNvPr>
          <p:cNvPicPr>
            <a:picLocks noChangeAspect="1"/>
          </p:cNvPicPr>
          <p:nvPr/>
        </p:nvPicPr>
        <p:blipFill>
          <a:blip r:embed="rId2"/>
          <a:stretch>
            <a:fillRect/>
          </a:stretch>
        </p:blipFill>
        <p:spPr>
          <a:xfrm>
            <a:off x="2025806" y="8555580"/>
            <a:ext cx="2806388" cy="751541"/>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49F33BE5-457A-2959-8B7C-6691E60CCD17}"/>
              </a:ext>
            </a:extLst>
          </p:cNvPr>
          <p:cNvPicPr>
            <a:picLocks noChangeAspect="1"/>
          </p:cNvPicPr>
          <p:nvPr/>
        </p:nvPicPr>
        <p:blipFill>
          <a:blip r:embed="rId3"/>
          <a:stretch>
            <a:fillRect/>
          </a:stretch>
        </p:blipFill>
        <p:spPr>
          <a:xfrm>
            <a:off x="-18738" y="0"/>
            <a:ext cx="6858000" cy="4130873"/>
          </a:xfrm>
          <a:prstGeom prst="rect">
            <a:avLst/>
          </a:prstGeom>
        </p:spPr>
      </p:pic>
    </p:spTree>
    <p:extLst>
      <p:ext uri="{BB962C8B-B14F-4D97-AF65-F5344CB8AC3E}">
        <p14:creationId xmlns:p14="http://schemas.microsoft.com/office/powerpoint/2010/main" val="3829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45B9E5-B8E1-789C-FF96-0D349C60A8B2}"/>
              </a:ext>
            </a:extLst>
          </p:cNvPr>
          <p:cNvSpPr/>
          <p:nvPr/>
        </p:nvSpPr>
        <p:spPr>
          <a:xfrm>
            <a:off x="384344" y="313545"/>
            <a:ext cx="699880" cy="88882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2" name="Rectangle 1">
            <a:extLst>
              <a:ext uri="{FF2B5EF4-FFF2-40B4-BE49-F238E27FC236}">
                <a16:creationId xmlns:a16="http://schemas.microsoft.com/office/drawing/2014/main" id="{C16EC085-45B1-1CB4-263A-669AA72C008F}"/>
              </a:ext>
            </a:extLst>
          </p:cNvPr>
          <p:cNvSpPr/>
          <p:nvPr/>
        </p:nvSpPr>
        <p:spPr>
          <a:xfrm>
            <a:off x="0" y="470254"/>
            <a:ext cx="6565692" cy="91689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3" name="Title 3">
            <a:extLst>
              <a:ext uri="{FF2B5EF4-FFF2-40B4-BE49-F238E27FC236}">
                <a16:creationId xmlns:a16="http://schemas.microsoft.com/office/drawing/2014/main" id="{04276C53-8BCE-4649-574A-916DDDDC6D97}"/>
              </a:ext>
            </a:extLst>
          </p:cNvPr>
          <p:cNvSpPr txBox="1">
            <a:spLocks/>
          </p:cNvSpPr>
          <p:nvPr/>
        </p:nvSpPr>
        <p:spPr>
          <a:xfrm>
            <a:off x="471487" y="704181"/>
            <a:ext cx="5915025" cy="830997"/>
          </a:xfrm>
          <a:prstGeom prst="rect">
            <a:avLst/>
          </a:prstGeom>
        </p:spPr>
        <p:txBody>
          <a:bodyPr>
            <a:normAutofit fontScale="92500"/>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dirty="0"/>
              <a:t>Att designa samverkansprocesser</a:t>
            </a:r>
          </a:p>
        </p:txBody>
      </p:sp>
      <p:sp>
        <p:nvSpPr>
          <p:cNvPr id="4" name="TextBox 3">
            <a:extLst>
              <a:ext uri="{FF2B5EF4-FFF2-40B4-BE49-F238E27FC236}">
                <a16:creationId xmlns:a16="http://schemas.microsoft.com/office/drawing/2014/main" id="{1DE50512-E2EF-C5EC-2B67-3325E5BA7A9A}"/>
              </a:ext>
            </a:extLst>
          </p:cNvPr>
          <p:cNvSpPr txBox="1"/>
          <p:nvPr/>
        </p:nvSpPr>
        <p:spPr>
          <a:xfrm>
            <a:off x="1468568" y="1908810"/>
            <a:ext cx="4806502" cy="4339650"/>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När du har fått uppdrag att leda en samverkansprocess - eller utföra en uppgift där det finns ett krav eller en förväntning att du ska samverka eller föra dialog med andra intressenter – måste du fundera över hur du ska lägga upp processen.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På sidorna som följer får du såväl några tankar som du bör ha med dig i denna designprocess som en processlogik som du kan följa.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Notera att processlogiken som vi här beskriver har flera faser: </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En förberedande fas</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Dialogfasen</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En genomförande fas</a:t>
            </a:r>
          </a:p>
          <a:p>
            <a:pPr marL="171450" indent="-1714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Du kommer inte nödvändigtvis gå igenom alla steg om du har en kortare process. Du kan också välja att göra den förberedande delen i en komprimerad form. Du ska anpassa den så att den passar din kontext.</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Du kommer också att se två olika sätt att gestalta de olika steg. Den ena är linjärt och den andra cirkulärt. De följer samma faser och steg. Några föredra den linjära medan andra tycker att den cirkulära är tydligare. Du får själv välja vilken du vill använda – eller om du hitta ett annat sätt att beskriva processen som du planerar.  </a:t>
            </a:r>
          </a:p>
        </p:txBody>
      </p:sp>
      <p:pic>
        <p:nvPicPr>
          <p:cNvPr id="6" name="Picture 5" descr="Logo&#10;&#10;Description automatically generated">
            <a:extLst>
              <a:ext uri="{FF2B5EF4-FFF2-40B4-BE49-F238E27FC236}">
                <a16:creationId xmlns:a16="http://schemas.microsoft.com/office/drawing/2014/main" id="{A7F6046E-3A41-2161-91BE-6E0B29F53673}"/>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08654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5734DD-0373-6750-8E50-42E3812667A3}"/>
              </a:ext>
            </a:extLst>
          </p:cNvPr>
          <p:cNvSpPr/>
          <p:nvPr/>
        </p:nvSpPr>
        <p:spPr>
          <a:xfrm>
            <a:off x="0" y="319234"/>
            <a:ext cx="6565692" cy="129113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14" name="Rectangle 13">
            <a:extLst>
              <a:ext uri="{FF2B5EF4-FFF2-40B4-BE49-F238E27FC236}">
                <a16:creationId xmlns:a16="http://schemas.microsoft.com/office/drawing/2014/main" id="{6986192E-8E2C-7A4F-9D6A-5177E42939CD}"/>
              </a:ext>
            </a:extLst>
          </p:cNvPr>
          <p:cNvSpPr/>
          <p:nvPr/>
        </p:nvSpPr>
        <p:spPr>
          <a:xfrm>
            <a:off x="529162" y="1965094"/>
            <a:ext cx="2881487" cy="2987906"/>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1350" dirty="0">
                <a:solidFill>
                  <a:schemeClr val="tx1"/>
                </a:solidFill>
              </a:rPr>
              <a:t>Perspektiv</a:t>
            </a:r>
          </a:p>
        </p:txBody>
      </p:sp>
      <p:sp>
        <p:nvSpPr>
          <p:cNvPr id="2" name="Title 1">
            <a:extLst>
              <a:ext uri="{FF2B5EF4-FFF2-40B4-BE49-F238E27FC236}">
                <a16:creationId xmlns:a16="http://schemas.microsoft.com/office/drawing/2014/main" id="{2D048F8F-2A27-6044-B186-F40FB946796B}"/>
              </a:ext>
            </a:extLst>
          </p:cNvPr>
          <p:cNvSpPr>
            <a:spLocks noGrp="1"/>
          </p:cNvSpPr>
          <p:nvPr>
            <p:ph type="title"/>
          </p:nvPr>
        </p:nvSpPr>
        <p:spPr>
          <a:xfrm>
            <a:off x="546827" y="644903"/>
            <a:ext cx="5915025" cy="745629"/>
          </a:xfrm>
        </p:spPr>
        <p:txBody>
          <a:bodyPr>
            <a:noAutofit/>
          </a:bodyPr>
          <a:lstStyle/>
          <a:p>
            <a:r>
              <a:rPr lang="sv-SE" sz="3600" b="1" dirty="0"/>
              <a:t>Två  saker att tänka på</a:t>
            </a:r>
          </a:p>
        </p:txBody>
      </p:sp>
      <p:pic>
        <p:nvPicPr>
          <p:cNvPr id="4" name="Picture 3" descr="A picture containing text&#10;&#10;Description automatically generated">
            <a:extLst>
              <a:ext uri="{FF2B5EF4-FFF2-40B4-BE49-F238E27FC236}">
                <a16:creationId xmlns:a16="http://schemas.microsoft.com/office/drawing/2014/main" id="{921B88ED-E2C8-C145-8F8F-90B92FD348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483" y="2260484"/>
            <a:ext cx="2372967" cy="1185594"/>
          </a:xfrm>
          <a:prstGeom prst="rect">
            <a:avLst/>
          </a:prstGeom>
        </p:spPr>
      </p:pic>
      <p:grpSp>
        <p:nvGrpSpPr>
          <p:cNvPr id="5" name="Group 4">
            <a:extLst>
              <a:ext uri="{FF2B5EF4-FFF2-40B4-BE49-F238E27FC236}">
                <a16:creationId xmlns:a16="http://schemas.microsoft.com/office/drawing/2014/main" id="{209099BD-C0E9-6B4F-B783-BF3BE3A05B1D}"/>
              </a:ext>
            </a:extLst>
          </p:cNvPr>
          <p:cNvGrpSpPr/>
          <p:nvPr/>
        </p:nvGrpSpPr>
        <p:grpSpPr>
          <a:xfrm>
            <a:off x="917612" y="3649785"/>
            <a:ext cx="1750362" cy="1153942"/>
            <a:chOff x="2338425" y="1590176"/>
            <a:chExt cx="7313386" cy="4821419"/>
          </a:xfrm>
        </p:grpSpPr>
        <p:pic>
          <p:nvPicPr>
            <p:cNvPr id="6" name="Picture 5" descr="Shape&#10;&#10;Description automatically generated with medium confidence">
              <a:extLst>
                <a:ext uri="{FF2B5EF4-FFF2-40B4-BE49-F238E27FC236}">
                  <a16:creationId xmlns:a16="http://schemas.microsoft.com/office/drawing/2014/main" id="{01BF8B6E-03E5-AA48-AC53-70FC99744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7612" y="2207785"/>
              <a:ext cx="2439582" cy="2111177"/>
            </a:xfrm>
            <a:prstGeom prst="rect">
              <a:avLst/>
            </a:prstGeom>
          </p:spPr>
        </p:pic>
        <p:sp>
          <p:nvSpPr>
            <p:cNvPr id="7" name="Cloud Callout 6">
              <a:extLst>
                <a:ext uri="{FF2B5EF4-FFF2-40B4-BE49-F238E27FC236}">
                  <a16:creationId xmlns:a16="http://schemas.microsoft.com/office/drawing/2014/main" id="{FE2C188B-E9FD-7E47-8517-F300F71CC889}"/>
                </a:ext>
              </a:extLst>
            </p:cNvPr>
            <p:cNvSpPr/>
            <p:nvPr/>
          </p:nvSpPr>
          <p:spPr>
            <a:xfrm>
              <a:off x="7871109" y="1590176"/>
              <a:ext cx="1780702" cy="1409760"/>
            </a:xfrm>
            <a:prstGeom prst="cloudCallout">
              <a:avLst>
                <a:gd name="adj1" fmla="val -116011"/>
                <a:gd name="adj2" fmla="val 42076"/>
              </a:avLst>
            </a:prstGeom>
            <a:solidFill>
              <a:srgbClr val="FBE5D6">
                <a:alpha val="49804"/>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8" name="Picture 7">
              <a:extLst>
                <a:ext uri="{FF2B5EF4-FFF2-40B4-BE49-F238E27FC236}">
                  <a16:creationId xmlns:a16="http://schemas.microsoft.com/office/drawing/2014/main" id="{5266D390-3D2C-764F-B9F9-FDD819D89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4109611">
              <a:off x="8195351" y="1994658"/>
              <a:ext cx="830500" cy="720681"/>
            </a:xfrm>
            <a:prstGeom prst="rect">
              <a:avLst/>
            </a:prstGeom>
          </p:spPr>
        </p:pic>
        <p:sp>
          <p:nvSpPr>
            <p:cNvPr id="9" name="Cloud Callout 8">
              <a:extLst>
                <a:ext uri="{FF2B5EF4-FFF2-40B4-BE49-F238E27FC236}">
                  <a16:creationId xmlns:a16="http://schemas.microsoft.com/office/drawing/2014/main" id="{792F1647-4B23-8944-B041-C0150368A250}"/>
                </a:ext>
              </a:extLst>
            </p:cNvPr>
            <p:cNvSpPr/>
            <p:nvPr/>
          </p:nvSpPr>
          <p:spPr>
            <a:xfrm>
              <a:off x="2338425" y="3343032"/>
              <a:ext cx="2034258" cy="1676008"/>
            </a:xfrm>
            <a:prstGeom prst="cloudCallout">
              <a:avLst>
                <a:gd name="adj1" fmla="val 93376"/>
                <a:gd name="adj2" fmla="val -25906"/>
              </a:avLst>
            </a:prstGeom>
            <a:solidFill>
              <a:srgbClr val="FBE5D6">
                <a:alpha val="49804"/>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0" name="Picture 9">
              <a:extLst>
                <a:ext uri="{FF2B5EF4-FFF2-40B4-BE49-F238E27FC236}">
                  <a16:creationId xmlns:a16="http://schemas.microsoft.com/office/drawing/2014/main" id="{D70D230F-EC61-B74C-B7BD-4EE8D8495A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98823">
              <a:off x="2893587" y="3979797"/>
              <a:ext cx="781694" cy="678330"/>
            </a:xfrm>
            <a:prstGeom prst="rect">
              <a:avLst/>
            </a:prstGeom>
          </p:spPr>
        </p:pic>
        <p:sp>
          <p:nvSpPr>
            <p:cNvPr id="11" name="Cloud Callout 10">
              <a:extLst>
                <a:ext uri="{FF2B5EF4-FFF2-40B4-BE49-F238E27FC236}">
                  <a16:creationId xmlns:a16="http://schemas.microsoft.com/office/drawing/2014/main" id="{47C103B0-C219-7343-BD05-8847FCAA0DE2}"/>
                </a:ext>
              </a:extLst>
            </p:cNvPr>
            <p:cNvSpPr/>
            <p:nvPr/>
          </p:nvSpPr>
          <p:spPr>
            <a:xfrm>
              <a:off x="6818419" y="4443879"/>
              <a:ext cx="2547593" cy="1967716"/>
            </a:xfrm>
            <a:prstGeom prst="cloudCallout">
              <a:avLst>
                <a:gd name="adj1" fmla="val -67702"/>
                <a:gd name="adj2" fmla="val -77769"/>
              </a:avLst>
            </a:prstGeom>
            <a:solidFill>
              <a:srgbClr val="FBE5D6">
                <a:alpha val="49804"/>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2" name="Picture 11">
              <a:extLst>
                <a:ext uri="{FF2B5EF4-FFF2-40B4-BE49-F238E27FC236}">
                  <a16:creationId xmlns:a16="http://schemas.microsoft.com/office/drawing/2014/main" id="{482F2667-CE0F-0F4E-9E9B-910C798E63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26169">
              <a:off x="7362185" y="4910445"/>
              <a:ext cx="1460059" cy="843887"/>
            </a:xfrm>
            <a:prstGeom prst="rect">
              <a:avLst/>
            </a:prstGeom>
          </p:spPr>
        </p:pic>
      </p:grpSp>
      <p:sp>
        <p:nvSpPr>
          <p:cNvPr id="15" name="Rectangle 14">
            <a:extLst>
              <a:ext uri="{FF2B5EF4-FFF2-40B4-BE49-F238E27FC236}">
                <a16:creationId xmlns:a16="http://schemas.microsoft.com/office/drawing/2014/main" id="{B3FF9E25-173A-A544-B8E4-036CE7EF8785}"/>
              </a:ext>
            </a:extLst>
          </p:cNvPr>
          <p:cNvSpPr/>
          <p:nvPr/>
        </p:nvSpPr>
        <p:spPr>
          <a:xfrm>
            <a:off x="3504339" y="6013391"/>
            <a:ext cx="2881487" cy="2987906"/>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sz="1350" dirty="0">
                <a:solidFill>
                  <a:schemeClr val="tx1"/>
                </a:solidFill>
              </a:rPr>
              <a:t>Primära och sekundära processer</a:t>
            </a:r>
          </a:p>
        </p:txBody>
      </p:sp>
      <p:grpSp>
        <p:nvGrpSpPr>
          <p:cNvPr id="16" name="Group 15">
            <a:extLst>
              <a:ext uri="{FF2B5EF4-FFF2-40B4-BE49-F238E27FC236}">
                <a16:creationId xmlns:a16="http://schemas.microsoft.com/office/drawing/2014/main" id="{1DDF1792-465B-6C48-9843-A7DD152747E4}"/>
              </a:ext>
            </a:extLst>
          </p:cNvPr>
          <p:cNvGrpSpPr/>
          <p:nvPr/>
        </p:nvGrpSpPr>
        <p:grpSpPr>
          <a:xfrm>
            <a:off x="3820532" y="6785295"/>
            <a:ext cx="2139062" cy="1932471"/>
            <a:chOff x="10296" y="563913"/>
            <a:chExt cx="12192000" cy="6294087"/>
          </a:xfrm>
        </p:grpSpPr>
        <p:sp>
          <p:nvSpPr>
            <p:cNvPr id="17" name="Rectangle 16">
              <a:extLst>
                <a:ext uri="{FF2B5EF4-FFF2-40B4-BE49-F238E27FC236}">
                  <a16:creationId xmlns:a16="http://schemas.microsoft.com/office/drawing/2014/main" id="{6CF1E9A0-A972-0C41-9DB8-CADF8E128C5C}"/>
                </a:ext>
              </a:extLst>
            </p:cNvPr>
            <p:cNvSpPr/>
            <p:nvPr/>
          </p:nvSpPr>
          <p:spPr>
            <a:xfrm>
              <a:off x="10296" y="3429000"/>
              <a:ext cx="12192000" cy="3429000"/>
            </a:xfrm>
            <a:prstGeom prst="rect">
              <a:avLst/>
            </a:prstGeom>
            <a:gradFill>
              <a:gsLst>
                <a:gs pos="100000">
                  <a:schemeClr val="tx1">
                    <a:lumMod val="50000"/>
                    <a:lumOff val="50000"/>
                  </a:schemeClr>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18" name="Rectangular Callout 17">
              <a:extLst>
                <a:ext uri="{FF2B5EF4-FFF2-40B4-BE49-F238E27FC236}">
                  <a16:creationId xmlns:a16="http://schemas.microsoft.com/office/drawing/2014/main" id="{B2E1462F-6AE3-7645-861F-9B678FBF84BA}"/>
                </a:ext>
              </a:extLst>
            </p:cNvPr>
            <p:cNvSpPr/>
            <p:nvPr/>
          </p:nvSpPr>
          <p:spPr>
            <a:xfrm>
              <a:off x="6277966" y="563913"/>
              <a:ext cx="3682313" cy="1458097"/>
            </a:xfrm>
            <a:prstGeom prst="wedgeRectCallout">
              <a:avLst>
                <a:gd name="adj1" fmla="val 85373"/>
                <a:gd name="adj2" fmla="val -2647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19" dirty="0">
                <a:solidFill>
                  <a:schemeClr val="tx1"/>
                </a:solidFill>
              </a:endParaRPr>
            </a:p>
          </p:txBody>
        </p:sp>
        <p:sp>
          <p:nvSpPr>
            <p:cNvPr id="19" name="Rectangular Callout 18">
              <a:extLst>
                <a:ext uri="{FF2B5EF4-FFF2-40B4-BE49-F238E27FC236}">
                  <a16:creationId xmlns:a16="http://schemas.microsoft.com/office/drawing/2014/main" id="{A111B187-9FF5-9A44-89B4-C05FBA188C25}"/>
                </a:ext>
              </a:extLst>
            </p:cNvPr>
            <p:cNvSpPr/>
            <p:nvPr/>
          </p:nvSpPr>
          <p:spPr>
            <a:xfrm>
              <a:off x="1568589" y="954556"/>
              <a:ext cx="3682313" cy="1458097"/>
            </a:xfrm>
            <a:prstGeom prst="wedgeRectCallout">
              <a:avLst>
                <a:gd name="adj1" fmla="val -67797"/>
                <a:gd name="adj2" fmla="val -34029"/>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19" dirty="0">
                <a:solidFill>
                  <a:schemeClr val="tx1"/>
                </a:solidFill>
              </a:endParaRPr>
            </a:p>
          </p:txBody>
        </p:sp>
        <p:sp>
          <p:nvSpPr>
            <p:cNvPr id="20" name="Cloud Callout 19">
              <a:extLst>
                <a:ext uri="{FF2B5EF4-FFF2-40B4-BE49-F238E27FC236}">
                  <a16:creationId xmlns:a16="http://schemas.microsoft.com/office/drawing/2014/main" id="{C4B77A0A-CC28-A34F-B9B7-9732B05CDF2E}"/>
                </a:ext>
              </a:extLst>
            </p:cNvPr>
            <p:cNvSpPr/>
            <p:nvPr/>
          </p:nvSpPr>
          <p:spPr>
            <a:xfrm>
              <a:off x="1545619" y="3983509"/>
              <a:ext cx="5491032" cy="2231266"/>
            </a:xfrm>
            <a:prstGeom prst="cloudCallout">
              <a:avLst>
                <a:gd name="adj1" fmla="val -54741"/>
                <a:gd name="adj2" fmla="val -10967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19" dirty="0">
                <a:solidFill>
                  <a:schemeClr val="accent2">
                    <a:lumMod val="50000"/>
                  </a:schemeClr>
                </a:solidFill>
              </a:endParaRPr>
            </a:p>
          </p:txBody>
        </p:sp>
        <p:sp>
          <p:nvSpPr>
            <p:cNvPr id="21" name="Cloud Callout 20">
              <a:extLst>
                <a:ext uri="{FF2B5EF4-FFF2-40B4-BE49-F238E27FC236}">
                  <a16:creationId xmlns:a16="http://schemas.microsoft.com/office/drawing/2014/main" id="{450E3F0D-90AD-FE4C-A203-6329A14AE976}"/>
                </a:ext>
              </a:extLst>
            </p:cNvPr>
            <p:cNvSpPr/>
            <p:nvPr/>
          </p:nvSpPr>
          <p:spPr>
            <a:xfrm flipH="1">
              <a:off x="6277961" y="4264357"/>
              <a:ext cx="5682341" cy="2004827"/>
            </a:xfrm>
            <a:prstGeom prst="cloudCallout">
              <a:avLst>
                <a:gd name="adj1" fmla="val -29304"/>
                <a:gd name="adj2" fmla="val -138981"/>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619" dirty="0">
                <a:solidFill>
                  <a:schemeClr val="tx1"/>
                </a:solidFill>
              </a:endParaRPr>
            </a:p>
          </p:txBody>
        </p:sp>
        <p:pic>
          <p:nvPicPr>
            <p:cNvPr id="22" name="Picture 21" descr="Shape&#10;&#10;Description automatically generated with low confidence">
              <a:extLst>
                <a:ext uri="{FF2B5EF4-FFF2-40B4-BE49-F238E27FC236}">
                  <a16:creationId xmlns:a16="http://schemas.microsoft.com/office/drawing/2014/main" id="{E05E2F32-906E-CE44-88C1-49F2BE294B92}"/>
                </a:ext>
              </a:extLst>
            </p:cNvPr>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987344" y="790956"/>
              <a:ext cx="936529" cy="2751955"/>
            </a:xfrm>
            <a:prstGeom prst="rect">
              <a:avLst/>
            </a:prstGeom>
          </p:spPr>
        </p:pic>
        <p:pic>
          <p:nvPicPr>
            <p:cNvPr id="23" name="Picture 22" descr="Icon&#10;&#10;Description automatically generated">
              <a:extLst>
                <a:ext uri="{FF2B5EF4-FFF2-40B4-BE49-F238E27FC236}">
                  <a16:creationId xmlns:a16="http://schemas.microsoft.com/office/drawing/2014/main" id="{D1D9EA35-2907-4448-BF2E-968091D7ACD1}"/>
                </a:ext>
              </a:extLst>
            </p:cNvPr>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191346" y="816147"/>
              <a:ext cx="884411" cy="2751955"/>
            </a:xfrm>
            <a:prstGeom prst="rect">
              <a:avLst/>
            </a:prstGeom>
          </p:spPr>
        </p:pic>
      </p:grpSp>
      <p:sp>
        <p:nvSpPr>
          <p:cNvPr id="25" name="TextBox 24">
            <a:extLst>
              <a:ext uri="{FF2B5EF4-FFF2-40B4-BE49-F238E27FC236}">
                <a16:creationId xmlns:a16="http://schemas.microsoft.com/office/drawing/2014/main" id="{BF9634F7-FB2D-80FC-28CA-5CADD4533C77}"/>
              </a:ext>
            </a:extLst>
          </p:cNvPr>
          <p:cNvSpPr txBox="1"/>
          <p:nvPr/>
        </p:nvSpPr>
        <p:spPr>
          <a:xfrm>
            <a:off x="3504339" y="2027886"/>
            <a:ext cx="2881487" cy="2862322"/>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I samverkansprocesser som handlar om komplexa frågor ska du alltid försöka ha med alla – eller så många som möjliga – perspektiv. </a:t>
            </a:r>
          </a:p>
          <a:p>
            <a:r>
              <a:rPr lang="sv-SE" sz="1200" dirty="0">
                <a:latin typeface="Lato" panose="020F0502020204030203" pitchFamily="34" charset="0"/>
                <a:ea typeface="Lato" panose="020F0502020204030203" pitchFamily="34" charset="0"/>
                <a:cs typeface="Lato" panose="020F0502020204030203" pitchFamily="34" charset="0"/>
              </a:rPr>
              <a:t>Fler perspektiv bidrar till att förstå och formulera problemet bättre, identifiera synergier och möjligheter och för att gemensamt komma fram till beslut som alla kan leva med. </a:t>
            </a:r>
          </a:p>
          <a:p>
            <a:r>
              <a:rPr lang="sv-SE" sz="1200" dirty="0">
                <a:latin typeface="Lato" panose="020F0502020204030203" pitchFamily="34" charset="0"/>
                <a:ea typeface="Lato" panose="020F0502020204030203" pitchFamily="34" charset="0"/>
                <a:cs typeface="Lato" panose="020F0502020204030203" pitchFamily="34" charset="0"/>
              </a:rPr>
              <a:t>Som designer är det viktigt att du tänker på ett inkluderande sätt när du utformar en samverkansprocess. Du inkluderar perspektiv, aktörer och olika dimensioner av människors liv. (Se beskrivningen av inkludering längre ner)</a:t>
            </a:r>
          </a:p>
        </p:txBody>
      </p:sp>
      <p:sp>
        <p:nvSpPr>
          <p:cNvPr id="26" name="TextBox 25">
            <a:extLst>
              <a:ext uri="{FF2B5EF4-FFF2-40B4-BE49-F238E27FC236}">
                <a16:creationId xmlns:a16="http://schemas.microsoft.com/office/drawing/2014/main" id="{5B79C721-91F9-0E39-7EFC-5272BB3BF5A4}"/>
              </a:ext>
            </a:extLst>
          </p:cNvPr>
          <p:cNvSpPr txBox="1"/>
          <p:nvPr/>
        </p:nvSpPr>
        <p:spPr>
          <a:xfrm>
            <a:off x="574003" y="6076183"/>
            <a:ext cx="2881487" cy="2862322"/>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Det är inte bara det som syns och hörs som påverkar en process och dem som deltar. Vi skiljer mellan den primära processen som är allt som människor säger på ett möte eller uttalar sig om formellt i policydokument eller i media. Enkelt uttryckt är det det som alla vet. </a:t>
            </a:r>
          </a:p>
          <a:p>
            <a:r>
              <a:rPr lang="sv-SE" sz="1200" dirty="0">
                <a:latin typeface="Lato" panose="020F0502020204030203" pitchFamily="34" charset="0"/>
                <a:ea typeface="Lato" panose="020F0502020204030203" pitchFamily="34" charset="0"/>
                <a:cs typeface="Lato" panose="020F0502020204030203" pitchFamily="34" charset="0"/>
              </a:rPr>
              <a:t>Den sekundära processen är det som inte alla vet: känslor, tankar, idéer, värderingar, övertygelser med mera som inte  deltagare pratar om. </a:t>
            </a:r>
          </a:p>
          <a:p>
            <a:r>
              <a:rPr lang="sv-SE" sz="1200" dirty="0">
                <a:latin typeface="Lato" panose="020F0502020204030203" pitchFamily="34" charset="0"/>
                <a:ea typeface="Lato" panose="020F0502020204030203" pitchFamily="34" charset="0"/>
                <a:cs typeface="Lato" panose="020F0502020204030203" pitchFamily="34" charset="0"/>
              </a:rPr>
              <a:t>Som processdesigner är det viktigt att ta hänsyn till det som ligger bakom ord och handlingar och skapa en trygg plats för dessa att bli ”</a:t>
            </a:r>
            <a:r>
              <a:rPr lang="sv-SE" sz="1200" dirty="0" err="1">
                <a:latin typeface="Lato" panose="020F0502020204030203" pitchFamily="34" charset="0"/>
                <a:ea typeface="Lato" panose="020F0502020204030203" pitchFamily="34" charset="0"/>
                <a:cs typeface="Lato" panose="020F0502020204030203" pitchFamily="34" charset="0"/>
              </a:rPr>
              <a:t>pratbara</a:t>
            </a:r>
            <a:r>
              <a:rPr lang="sv-SE" sz="1200" dirty="0">
                <a:latin typeface="Lato" panose="020F0502020204030203" pitchFamily="34" charset="0"/>
                <a:ea typeface="Lato" panose="020F0502020204030203" pitchFamily="34" charset="0"/>
                <a:cs typeface="Lato" panose="020F0502020204030203" pitchFamily="34" charset="0"/>
              </a:rPr>
              <a:t>”. </a:t>
            </a:r>
          </a:p>
        </p:txBody>
      </p:sp>
      <p:pic>
        <p:nvPicPr>
          <p:cNvPr id="13" name="Picture 12" descr="Logo&#10;&#10;Description automatically generated">
            <a:extLst>
              <a:ext uri="{FF2B5EF4-FFF2-40B4-BE49-F238E27FC236}">
                <a16:creationId xmlns:a16="http://schemas.microsoft.com/office/drawing/2014/main" id="{1B4CE97B-4148-B7B1-76CA-6423EEF5959A}"/>
              </a:ext>
            </a:extLst>
          </p:cNvPr>
          <p:cNvPicPr>
            <a:picLocks noChangeAspect="1"/>
          </p:cNvPicPr>
          <p:nvPr/>
        </p:nvPicPr>
        <p:blipFill>
          <a:blip r:embed="rId9"/>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67656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A6ABE3-4358-CEF4-B26A-0AC999258032}"/>
              </a:ext>
            </a:extLst>
          </p:cNvPr>
          <p:cNvGrpSpPr/>
          <p:nvPr/>
        </p:nvGrpSpPr>
        <p:grpSpPr>
          <a:xfrm>
            <a:off x="884839" y="5141289"/>
            <a:ext cx="5088322" cy="4633763"/>
            <a:chOff x="878540" y="2803767"/>
            <a:chExt cx="5088322" cy="4633763"/>
          </a:xfrm>
        </p:grpSpPr>
        <p:grpSp>
          <p:nvGrpSpPr>
            <p:cNvPr id="51" name="Group 50">
              <a:extLst>
                <a:ext uri="{FF2B5EF4-FFF2-40B4-BE49-F238E27FC236}">
                  <a16:creationId xmlns:a16="http://schemas.microsoft.com/office/drawing/2014/main" id="{61CD18FA-E3C2-DDA4-4FF4-49DF71551591}"/>
                </a:ext>
              </a:extLst>
            </p:cNvPr>
            <p:cNvGrpSpPr/>
            <p:nvPr/>
          </p:nvGrpSpPr>
          <p:grpSpPr>
            <a:xfrm>
              <a:off x="889602" y="2803767"/>
              <a:ext cx="5066528" cy="4633763"/>
              <a:chOff x="889602" y="2803767"/>
              <a:chExt cx="5066528" cy="4633763"/>
            </a:xfrm>
          </p:grpSpPr>
          <p:sp>
            <p:nvSpPr>
              <p:cNvPr id="4" name="Circular Arrow 3">
                <a:extLst>
                  <a:ext uri="{FF2B5EF4-FFF2-40B4-BE49-F238E27FC236}">
                    <a16:creationId xmlns:a16="http://schemas.microsoft.com/office/drawing/2014/main" id="{27A599B8-6AC9-66BE-E0EE-C11FD61DC681}"/>
                  </a:ext>
                </a:extLst>
              </p:cNvPr>
              <p:cNvSpPr/>
              <p:nvPr/>
            </p:nvSpPr>
            <p:spPr>
              <a:xfrm rot="8069135" flipH="1">
                <a:off x="1227298" y="2708697"/>
                <a:ext cx="4547258" cy="4910407"/>
              </a:xfrm>
              <a:prstGeom prst="circularArrow">
                <a:avLst>
                  <a:gd name="adj1" fmla="val 1588"/>
                  <a:gd name="adj2" fmla="val 656857"/>
                  <a:gd name="adj3" fmla="val 20424131"/>
                  <a:gd name="adj4" fmla="val 16883784"/>
                  <a:gd name="adj5" fmla="val 237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solidFill>
                    <a:schemeClr val="tx1"/>
                  </a:solidFill>
                </a:endParaRPr>
              </a:p>
            </p:txBody>
          </p:sp>
          <p:sp>
            <p:nvSpPr>
              <p:cNvPr id="9" name="Hexagon 8">
                <a:extLst>
                  <a:ext uri="{FF2B5EF4-FFF2-40B4-BE49-F238E27FC236}">
                    <a16:creationId xmlns:a16="http://schemas.microsoft.com/office/drawing/2014/main" id="{A0608411-9F13-8BF1-62AB-74B09B4A9572}"/>
                  </a:ext>
                </a:extLst>
              </p:cNvPr>
              <p:cNvSpPr/>
              <p:nvPr/>
            </p:nvSpPr>
            <p:spPr>
              <a:xfrm>
                <a:off x="3920232" y="5168603"/>
                <a:ext cx="1393317" cy="1201135"/>
              </a:xfrm>
              <a:prstGeom prst="hexagon">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b="1" dirty="0">
                  <a:solidFill>
                    <a:schemeClr val="tx1"/>
                  </a:solidFill>
                </a:endParaRPr>
              </a:p>
            </p:txBody>
          </p:sp>
          <p:sp>
            <p:nvSpPr>
              <p:cNvPr id="10" name="Hexagon 9">
                <a:extLst>
                  <a:ext uri="{FF2B5EF4-FFF2-40B4-BE49-F238E27FC236}">
                    <a16:creationId xmlns:a16="http://schemas.microsoft.com/office/drawing/2014/main" id="{AE62CEE0-722A-6848-6ED5-94EE9D95D0E0}"/>
                  </a:ext>
                </a:extLst>
              </p:cNvPr>
              <p:cNvSpPr/>
              <p:nvPr/>
            </p:nvSpPr>
            <p:spPr>
              <a:xfrm>
                <a:off x="2711801" y="5809666"/>
                <a:ext cx="1393317" cy="1201135"/>
              </a:xfrm>
              <a:prstGeom prst="hexagon">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b="1" dirty="0">
                  <a:solidFill>
                    <a:schemeClr val="tx1"/>
                  </a:solidFill>
                </a:endParaRPr>
              </a:p>
            </p:txBody>
          </p:sp>
          <p:sp>
            <p:nvSpPr>
              <p:cNvPr id="11" name="Hexagon 10">
                <a:extLst>
                  <a:ext uri="{FF2B5EF4-FFF2-40B4-BE49-F238E27FC236}">
                    <a16:creationId xmlns:a16="http://schemas.microsoft.com/office/drawing/2014/main" id="{1EFDF26D-E060-F231-0276-5DB13B22D880}"/>
                  </a:ext>
                </a:extLst>
              </p:cNvPr>
              <p:cNvSpPr/>
              <p:nvPr/>
            </p:nvSpPr>
            <p:spPr>
              <a:xfrm>
                <a:off x="3920232" y="3876262"/>
                <a:ext cx="1393317" cy="1201135"/>
              </a:xfrm>
              <a:prstGeom prst="hexagon">
                <a:avLst/>
              </a:prstGeom>
              <a:solidFill>
                <a:schemeClr val="accent1">
                  <a:lumMod val="20000"/>
                  <a:lumOff val="80000"/>
                </a:schemeClr>
              </a:solid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b="1" dirty="0">
                  <a:solidFill>
                    <a:schemeClr val="tx1"/>
                  </a:solidFill>
                </a:endParaRPr>
              </a:p>
            </p:txBody>
          </p:sp>
          <p:sp>
            <p:nvSpPr>
              <p:cNvPr id="12" name="Hexagon 11">
                <a:extLst>
                  <a:ext uri="{FF2B5EF4-FFF2-40B4-BE49-F238E27FC236}">
                    <a16:creationId xmlns:a16="http://schemas.microsoft.com/office/drawing/2014/main" id="{4651256C-6D0C-C628-C573-6122593B3CAE}"/>
                  </a:ext>
                </a:extLst>
              </p:cNvPr>
              <p:cNvSpPr/>
              <p:nvPr/>
            </p:nvSpPr>
            <p:spPr>
              <a:xfrm>
                <a:off x="1544451" y="5163900"/>
                <a:ext cx="1393317" cy="1201135"/>
              </a:xfrm>
              <a:prstGeom prst="hex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b="1" dirty="0">
                  <a:solidFill>
                    <a:schemeClr val="tx1"/>
                  </a:solidFill>
                </a:endParaRPr>
              </a:p>
            </p:txBody>
          </p:sp>
          <p:sp>
            <p:nvSpPr>
              <p:cNvPr id="13" name="Hexagon 12">
                <a:extLst>
                  <a:ext uri="{FF2B5EF4-FFF2-40B4-BE49-F238E27FC236}">
                    <a16:creationId xmlns:a16="http://schemas.microsoft.com/office/drawing/2014/main" id="{B31B08DC-0295-00B1-975E-679AAE419A64}"/>
                  </a:ext>
                </a:extLst>
              </p:cNvPr>
              <p:cNvSpPr/>
              <p:nvPr/>
            </p:nvSpPr>
            <p:spPr>
              <a:xfrm>
                <a:off x="1544450" y="3876262"/>
                <a:ext cx="1393317" cy="1201135"/>
              </a:xfrm>
              <a:prstGeom prst="hexagon">
                <a:avLst/>
              </a:prstGeom>
              <a:solidFill>
                <a:schemeClr val="accent3">
                  <a:lumMod val="75000"/>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b="1" dirty="0">
                  <a:solidFill>
                    <a:schemeClr val="tx1"/>
                  </a:solidFill>
                </a:endParaRPr>
              </a:p>
            </p:txBody>
          </p:sp>
          <p:sp>
            <p:nvSpPr>
              <p:cNvPr id="6" name="Circular Arrow 5">
                <a:extLst>
                  <a:ext uri="{FF2B5EF4-FFF2-40B4-BE49-F238E27FC236}">
                    <a16:creationId xmlns:a16="http://schemas.microsoft.com/office/drawing/2014/main" id="{53BB51E6-4A7E-DD6D-3BCE-025F1BF1A4BD}"/>
                  </a:ext>
                </a:extLst>
              </p:cNvPr>
              <p:cNvSpPr/>
              <p:nvPr/>
            </p:nvSpPr>
            <p:spPr>
              <a:xfrm rot="13530865">
                <a:off x="1071177" y="2622192"/>
                <a:ext cx="4547258" cy="4910407"/>
              </a:xfrm>
              <a:prstGeom prst="circularArrow">
                <a:avLst>
                  <a:gd name="adj1" fmla="val 1588"/>
                  <a:gd name="adj2" fmla="val 656857"/>
                  <a:gd name="adj3" fmla="val 20424131"/>
                  <a:gd name="adj4" fmla="val 16883784"/>
                  <a:gd name="adj5" fmla="val 237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solidFill>
                    <a:schemeClr val="tx1"/>
                  </a:solidFill>
                </a:endParaRPr>
              </a:p>
            </p:txBody>
          </p:sp>
          <p:sp>
            <p:nvSpPr>
              <p:cNvPr id="45" name="TextBox 44">
                <a:extLst>
                  <a:ext uri="{FF2B5EF4-FFF2-40B4-BE49-F238E27FC236}">
                    <a16:creationId xmlns:a16="http://schemas.microsoft.com/office/drawing/2014/main" id="{9937DE28-D485-9DBA-49A0-8ADA68B69430}"/>
                  </a:ext>
                </a:extLst>
              </p:cNvPr>
              <p:cNvSpPr txBox="1"/>
              <p:nvPr/>
            </p:nvSpPr>
            <p:spPr>
              <a:xfrm>
                <a:off x="3900562" y="4305405"/>
                <a:ext cx="1371904" cy="338554"/>
              </a:xfrm>
              <a:prstGeom prst="rect">
                <a:avLst/>
              </a:prstGeom>
              <a:noFill/>
            </p:spPr>
            <p:txBody>
              <a:bodyPr wrap="square" rtlCol="0">
                <a:spAutoFit/>
              </a:bodyPr>
              <a:lstStyle/>
              <a:p>
                <a:pPr algn="ctr"/>
                <a:r>
                  <a:rPr lang="sv-SE" sz="1600" dirty="0"/>
                  <a:t>Information</a:t>
                </a:r>
              </a:p>
            </p:txBody>
          </p:sp>
          <p:sp>
            <p:nvSpPr>
              <p:cNvPr id="46" name="TextBox 45">
                <a:extLst>
                  <a:ext uri="{FF2B5EF4-FFF2-40B4-BE49-F238E27FC236}">
                    <a16:creationId xmlns:a16="http://schemas.microsoft.com/office/drawing/2014/main" id="{439D51C5-0160-7978-3E1A-29149380D186}"/>
                  </a:ext>
                </a:extLst>
              </p:cNvPr>
              <p:cNvSpPr txBox="1"/>
              <p:nvPr/>
            </p:nvSpPr>
            <p:spPr>
              <a:xfrm>
                <a:off x="3941245" y="5606212"/>
                <a:ext cx="1371904" cy="338554"/>
              </a:xfrm>
              <a:prstGeom prst="rect">
                <a:avLst/>
              </a:prstGeom>
              <a:noFill/>
            </p:spPr>
            <p:txBody>
              <a:bodyPr wrap="square" rtlCol="0">
                <a:spAutoFit/>
              </a:bodyPr>
              <a:lstStyle/>
              <a:p>
                <a:pPr algn="ctr"/>
                <a:r>
                  <a:rPr lang="sv-SE" sz="1600" dirty="0"/>
                  <a:t>Konsultation</a:t>
                </a:r>
              </a:p>
            </p:txBody>
          </p:sp>
          <p:sp>
            <p:nvSpPr>
              <p:cNvPr id="47" name="TextBox 46">
                <a:extLst>
                  <a:ext uri="{FF2B5EF4-FFF2-40B4-BE49-F238E27FC236}">
                    <a16:creationId xmlns:a16="http://schemas.microsoft.com/office/drawing/2014/main" id="{3C1E764D-C93B-2296-654C-08A6A5454496}"/>
                  </a:ext>
                </a:extLst>
              </p:cNvPr>
              <p:cNvSpPr txBox="1"/>
              <p:nvPr/>
            </p:nvSpPr>
            <p:spPr>
              <a:xfrm>
                <a:off x="2714554" y="6238967"/>
                <a:ext cx="1371904" cy="338554"/>
              </a:xfrm>
              <a:prstGeom prst="rect">
                <a:avLst/>
              </a:prstGeom>
              <a:noFill/>
            </p:spPr>
            <p:txBody>
              <a:bodyPr wrap="square" rtlCol="0">
                <a:spAutoFit/>
              </a:bodyPr>
              <a:lstStyle/>
              <a:p>
                <a:pPr algn="ctr"/>
                <a:r>
                  <a:rPr lang="sv-SE" sz="1600" dirty="0"/>
                  <a:t>Medverkan</a:t>
                </a:r>
              </a:p>
            </p:txBody>
          </p:sp>
          <p:sp>
            <p:nvSpPr>
              <p:cNvPr id="48" name="TextBox 47">
                <a:extLst>
                  <a:ext uri="{FF2B5EF4-FFF2-40B4-BE49-F238E27FC236}">
                    <a16:creationId xmlns:a16="http://schemas.microsoft.com/office/drawing/2014/main" id="{D2D83F37-8760-AB91-225E-60BE5C24CD6B}"/>
                  </a:ext>
                </a:extLst>
              </p:cNvPr>
              <p:cNvSpPr txBox="1"/>
              <p:nvPr/>
            </p:nvSpPr>
            <p:spPr>
              <a:xfrm>
                <a:off x="1533868" y="5552913"/>
                <a:ext cx="1371904" cy="338554"/>
              </a:xfrm>
              <a:prstGeom prst="rect">
                <a:avLst/>
              </a:prstGeom>
              <a:noFill/>
            </p:spPr>
            <p:txBody>
              <a:bodyPr wrap="square" rtlCol="0">
                <a:spAutoFit/>
              </a:bodyPr>
              <a:lstStyle/>
              <a:p>
                <a:pPr algn="ctr"/>
                <a:r>
                  <a:rPr lang="sv-SE" sz="1600" dirty="0"/>
                  <a:t>Partnerskap</a:t>
                </a:r>
              </a:p>
            </p:txBody>
          </p:sp>
          <p:sp>
            <p:nvSpPr>
              <p:cNvPr id="49" name="TextBox 48">
                <a:extLst>
                  <a:ext uri="{FF2B5EF4-FFF2-40B4-BE49-F238E27FC236}">
                    <a16:creationId xmlns:a16="http://schemas.microsoft.com/office/drawing/2014/main" id="{AC624458-5BA0-47E1-B41B-3AA18581A6CB}"/>
                  </a:ext>
                </a:extLst>
              </p:cNvPr>
              <p:cNvSpPr txBox="1"/>
              <p:nvPr/>
            </p:nvSpPr>
            <p:spPr>
              <a:xfrm>
                <a:off x="1530652" y="4302963"/>
                <a:ext cx="1371904" cy="338554"/>
              </a:xfrm>
              <a:prstGeom prst="rect">
                <a:avLst/>
              </a:prstGeom>
              <a:noFill/>
            </p:spPr>
            <p:txBody>
              <a:bodyPr wrap="square" rtlCol="0">
                <a:spAutoFit/>
              </a:bodyPr>
              <a:lstStyle/>
              <a:p>
                <a:pPr algn="ctr"/>
                <a:r>
                  <a:rPr lang="sv-SE" sz="1600" dirty="0"/>
                  <a:t>Delegation</a:t>
                </a:r>
              </a:p>
            </p:txBody>
          </p:sp>
        </p:grpSp>
        <p:sp>
          <p:nvSpPr>
            <p:cNvPr id="53" name="TextBox 52">
              <a:extLst>
                <a:ext uri="{FF2B5EF4-FFF2-40B4-BE49-F238E27FC236}">
                  <a16:creationId xmlns:a16="http://schemas.microsoft.com/office/drawing/2014/main" id="{CA85C901-D001-5BF2-CDC0-7280A290B44A}"/>
                </a:ext>
              </a:extLst>
            </p:cNvPr>
            <p:cNvSpPr txBox="1"/>
            <p:nvPr/>
          </p:nvSpPr>
          <p:spPr>
            <a:xfrm rot="10800000">
              <a:off x="878540" y="3876262"/>
              <a:ext cx="1679160" cy="2701261"/>
            </a:xfrm>
            <a:prstGeom prst="rect">
              <a:avLst/>
            </a:prstGeom>
            <a:noFill/>
          </p:spPr>
          <p:txBody>
            <a:bodyPr wrap="square" rtlCol="0">
              <a:prstTxWarp prst="textCircle">
                <a:avLst/>
              </a:prstTxWarp>
              <a:spAutoFit/>
            </a:bodyPr>
            <a:lstStyle/>
            <a:p>
              <a:pPr algn="ctr"/>
              <a:r>
                <a:rPr lang="sv-SE" sz="14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MER</a:t>
              </a:r>
              <a:r>
                <a:rPr lang="sv-SE" sz="1400" b="1" dirty="0">
                  <a:solidFill>
                    <a:schemeClr val="accent5">
                      <a:lumMod val="50000"/>
                    </a:schemeClr>
                  </a:solidFill>
                </a:rPr>
                <a:t> </a:t>
              </a:r>
              <a:r>
                <a:rPr lang="sv-SE" sz="14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INFLYTANDE</a:t>
              </a:r>
            </a:p>
          </p:txBody>
        </p:sp>
        <p:sp>
          <p:nvSpPr>
            <p:cNvPr id="54" name="TextBox 53">
              <a:extLst>
                <a:ext uri="{FF2B5EF4-FFF2-40B4-BE49-F238E27FC236}">
                  <a16:creationId xmlns:a16="http://schemas.microsoft.com/office/drawing/2014/main" id="{E9CBC081-A913-FEF5-2021-B03251F73049}"/>
                </a:ext>
              </a:extLst>
            </p:cNvPr>
            <p:cNvSpPr txBox="1"/>
            <p:nvPr/>
          </p:nvSpPr>
          <p:spPr>
            <a:xfrm>
              <a:off x="4287702" y="3787153"/>
              <a:ext cx="1679160" cy="3134539"/>
            </a:xfrm>
            <a:prstGeom prst="rect">
              <a:avLst/>
            </a:prstGeom>
            <a:noFill/>
          </p:spPr>
          <p:txBody>
            <a:bodyPr wrap="square" rtlCol="0">
              <a:prstTxWarp prst="textCircle">
                <a:avLst/>
              </a:prstTxWarp>
              <a:spAutoFit/>
            </a:bodyPr>
            <a:lstStyle/>
            <a:p>
              <a:pPr algn="ctr"/>
              <a:r>
                <a:rPr lang="sv-SE" sz="14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MINDRE</a:t>
              </a:r>
              <a:r>
                <a:rPr lang="sv-SE" sz="1400" b="1" dirty="0">
                  <a:solidFill>
                    <a:schemeClr val="accent5">
                      <a:lumMod val="50000"/>
                    </a:schemeClr>
                  </a:solidFill>
                </a:rPr>
                <a:t> </a:t>
              </a:r>
              <a:r>
                <a:rPr lang="sv-SE" sz="14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INFLYTANDE</a:t>
              </a:r>
            </a:p>
          </p:txBody>
        </p:sp>
      </p:grpSp>
      <p:sp>
        <p:nvSpPr>
          <p:cNvPr id="3" name="Rectangle 2">
            <a:extLst>
              <a:ext uri="{FF2B5EF4-FFF2-40B4-BE49-F238E27FC236}">
                <a16:creationId xmlns:a16="http://schemas.microsoft.com/office/drawing/2014/main" id="{93B935BA-42BF-86DA-8826-F4FD766DFAD2}"/>
              </a:ext>
            </a:extLst>
          </p:cNvPr>
          <p:cNvSpPr/>
          <p:nvPr/>
        </p:nvSpPr>
        <p:spPr>
          <a:xfrm>
            <a:off x="0" y="319234"/>
            <a:ext cx="6565692" cy="129113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5" name="Title 1">
            <a:extLst>
              <a:ext uri="{FF2B5EF4-FFF2-40B4-BE49-F238E27FC236}">
                <a16:creationId xmlns:a16="http://schemas.microsoft.com/office/drawing/2014/main" id="{50E918F6-2978-3743-8E40-03D49E9AADA0}"/>
              </a:ext>
            </a:extLst>
          </p:cNvPr>
          <p:cNvSpPr txBox="1">
            <a:spLocks/>
          </p:cNvSpPr>
          <p:nvPr/>
        </p:nvSpPr>
        <p:spPr>
          <a:xfrm>
            <a:off x="543414" y="730555"/>
            <a:ext cx="5915025" cy="745629"/>
          </a:xfrm>
          <a:prstGeom prst="rect">
            <a:avLst/>
          </a:prstGeom>
        </p:spPr>
        <p:txBody>
          <a:bodyP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Syfte och graden av inflytande</a:t>
            </a:r>
          </a:p>
        </p:txBody>
      </p:sp>
      <p:sp>
        <p:nvSpPr>
          <p:cNvPr id="7" name="TextBox 6">
            <a:extLst>
              <a:ext uri="{FF2B5EF4-FFF2-40B4-BE49-F238E27FC236}">
                <a16:creationId xmlns:a16="http://schemas.microsoft.com/office/drawing/2014/main" id="{E27EFDEC-FA48-DFCC-1110-C930FB881DEE}"/>
              </a:ext>
            </a:extLst>
          </p:cNvPr>
          <p:cNvSpPr txBox="1"/>
          <p:nvPr/>
        </p:nvSpPr>
        <p:spPr>
          <a:xfrm>
            <a:off x="543414" y="1954492"/>
            <a:ext cx="5501673" cy="3785652"/>
          </a:xfrm>
          <a:prstGeom prst="rect">
            <a:avLst/>
          </a:prstGeom>
          <a:solidFill>
            <a:schemeClr val="accent3">
              <a:lumMod val="40000"/>
              <a:lumOff val="60000"/>
              <a:alpha val="39104"/>
            </a:schemeClr>
          </a:solid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Det är viktigt att – redan från början – vara tydlig över syftet med samverkansprocessen. Ta tid att klargöra vad syftet är och se till att det finns enighet om detta i din egen organisation och andra som du samarbetar med. Ditt syfte är ett svar på varför du gör något. I uppdrag där samverkan förväntas bör du även ställa frågan om varför ni ska samverka.</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Samtidigt kan det vara nödvändigt att vara klar över vilken grad av inflytande deltagare kan förvänta sig. Detta ska kommuniceras tydligt. Det kan vara att olika delar av processen präglas av en högre eller lägre grad av inflytande. Även där bör du tydligt kommunicera med deltagare.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Den grad av inflytande som du bestämmer dig för kommer att påverka frågan om HUR processen ska se ut. I vissa fall ska du enbart informera. I andra skeden vill du kanske ha synpunkter och skapa möjligheter till en bred konsultation. Har ni en mindre grupp som ska tänka tillsammans, ska du säkerställa att trygga forum för dialog skapas. I mer inkluderande processer kan det dock handlar om att fatta gemensamma beslut medan delegation till arbetsgrupper kan leda till ökad effektivitet.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Här är en bild på olika grader av inflytande som du kan referera till. </a:t>
            </a:r>
          </a:p>
        </p:txBody>
      </p:sp>
      <p:pic>
        <p:nvPicPr>
          <p:cNvPr id="8" name="Picture 7" descr="Logo&#10;&#10;Description automatically generated">
            <a:extLst>
              <a:ext uri="{FF2B5EF4-FFF2-40B4-BE49-F238E27FC236}">
                <a16:creationId xmlns:a16="http://schemas.microsoft.com/office/drawing/2014/main" id="{F21CF37A-AA79-98D8-7E4E-E127A8DC270A}"/>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50945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5CC6B6E-C1C2-29FA-754D-2CF45069C346}"/>
              </a:ext>
            </a:extLst>
          </p:cNvPr>
          <p:cNvGrpSpPr/>
          <p:nvPr/>
        </p:nvGrpSpPr>
        <p:grpSpPr>
          <a:xfrm>
            <a:off x="1671838" y="4801628"/>
            <a:ext cx="3222016" cy="2987906"/>
            <a:chOff x="1659052" y="2807936"/>
            <a:chExt cx="3222016" cy="2987906"/>
          </a:xfrm>
        </p:grpSpPr>
        <p:sp>
          <p:nvSpPr>
            <p:cNvPr id="24" name="Rectangle 23">
              <a:extLst>
                <a:ext uri="{FF2B5EF4-FFF2-40B4-BE49-F238E27FC236}">
                  <a16:creationId xmlns:a16="http://schemas.microsoft.com/office/drawing/2014/main" id="{BB6205DF-1F09-7D49-B068-B98E3FF47025}"/>
                </a:ext>
              </a:extLst>
            </p:cNvPr>
            <p:cNvSpPr/>
            <p:nvPr/>
          </p:nvSpPr>
          <p:spPr>
            <a:xfrm>
              <a:off x="1659052" y="2807936"/>
              <a:ext cx="3222016" cy="2987906"/>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350" dirty="0">
                <a:solidFill>
                  <a:schemeClr val="tx1"/>
                </a:solidFill>
              </a:endParaRPr>
            </a:p>
          </p:txBody>
        </p:sp>
        <p:grpSp>
          <p:nvGrpSpPr>
            <p:cNvPr id="25" name="Group 24">
              <a:extLst>
                <a:ext uri="{FF2B5EF4-FFF2-40B4-BE49-F238E27FC236}">
                  <a16:creationId xmlns:a16="http://schemas.microsoft.com/office/drawing/2014/main" id="{6012B4A1-FA9C-5A4A-8B47-9B8435810D65}"/>
                </a:ext>
              </a:extLst>
            </p:cNvPr>
            <p:cNvGrpSpPr/>
            <p:nvPr/>
          </p:nvGrpSpPr>
          <p:grpSpPr>
            <a:xfrm>
              <a:off x="1851592" y="3040677"/>
              <a:ext cx="2836936" cy="2522423"/>
              <a:chOff x="3507051" y="789722"/>
              <a:chExt cx="5043442" cy="4484308"/>
            </a:xfrm>
          </p:grpSpPr>
          <p:pic>
            <p:nvPicPr>
              <p:cNvPr id="26" name="Picture 25" descr="A picture containing diagram&#10;&#10;Description automatically generated">
                <a:extLst>
                  <a:ext uri="{FF2B5EF4-FFF2-40B4-BE49-F238E27FC236}">
                    <a16:creationId xmlns:a16="http://schemas.microsoft.com/office/drawing/2014/main" id="{F572A894-50AA-AA49-BF9A-DCD822030B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7921" y="2709869"/>
                <a:ext cx="2037677" cy="1412481"/>
              </a:xfrm>
              <a:prstGeom prst="rect">
                <a:avLst/>
              </a:prstGeom>
            </p:spPr>
          </p:pic>
          <p:sp>
            <p:nvSpPr>
              <p:cNvPr id="27" name="Oval 26">
                <a:extLst>
                  <a:ext uri="{FF2B5EF4-FFF2-40B4-BE49-F238E27FC236}">
                    <a16:creationId xmlns:a16="http://schemas.microsoft.com/office/drawing/2014/main" id="{518CF84D-4251-BB40-9A4F-82D6E2D5B837}"/>
                  </a:ext>
                </a:extLst>
              </p:cNvPr>
              <p:cNvSpPr/>
              <p:nvPr/>
            </p:nvSpPr>
            <p:spPr>
              <a:xfrm>
                <a:off x="3763916" y="3573196"/>
                <a:ext cx="1690577" cy="1690577"/>
              </a:xfrm>
              <a:prstGeom prst="ellipse">
                <a:avLst/>
              </a:prstGeom>
              <a:solidFill>
                <a:srgbClr val="F7C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75" dirty="0">
                    <a:solidFill>
                      <a:schemeClr val="tx1"/>
                    </a:solidFill>
                  </a:rPr>
                  <a:t>ICKE-VÄRDERANDE</a:t>
                </a:r>
              </a:p>
            </p:txBody>
          </p:sp>
          <p:sp>
            <p:nvSpPr>
              <p:cNvPr id="28" name="Oval 27">
                <a:extLst>
                  <a:ext uri="{FF2B5EF4-FFF2-40B4-BE49-F238E27FC236}">
                    <a16:creationId xmlns:a16="http://schemas.microsoft.com/office/drawing/2014/main" id="{4E33BECB-C7D4-7D48-BFCB-6E5083D8787A}"/>
                  </a:ext>
                </a:extLst>
              </p:cNvPr>
              <p:cNvSpPr/>
              <p:nvPr/>
            </p:nvSpPr>
            <p:spPr>
              <a:xfrm>
                <a:off x="3507051" y="1662586"/>
                <a:ext cx="1690577" cy="1690577"/>
              </a:xfrm>
              <a:prstGeom prst="ellipse">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75" dirty="0">
                    <a:solidFill>
                      <a:schemeClr val="tx1"/>
                    </a:solidFill>
                  </a:rPr>
                  <a:t>EMPATISK NÄRVARO</a:t>
                </a:r>
              </a:p>
            </p:txBody>
          </p:sp>
          <p:sp>
            <p:nvSpPr>
              <p:cNvPr id="29" name="Oval 28">
                <a:extLst>
                  <a:ext uri="{FF2B5EF4-FFF2-40B4-BE49-F238E27FC236}">
                    <a16:creationId xmlns:a16="http://schemas.microsoft.com/office/drawing/2014/main" id="{59B7C195-A39A-D34C-9E06-12BB31F8F37A}"/>
                  </a:ext>
                </a:extLst>
              </p:cNvPr>
              <p:cNvSpPr/>
              <p:nvPr/>
            </p:nvSpPr>
            <p:spPr>
              <a:xfrm>
                <a:off x="5250709" y="789722"/>
                <a:ext cx="1690577" cy="1690577"/>
              </a:xfrm>
              <a:prstGeom prst="ellipse">
                <a:avLst/>
              </a:prstGeom>
              <a:solidFill>
                <a:srgbClr val="E0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75" dirty="0">
                    <a:solidFill>
                      <a:schemeClr val="tx1"/>
                    </a:solidFill>
                  </a:rPr>
                  <a:t>INKLUDERING</a:t>
                </a:r>
              </a:p>
            </p:txBody>
          </p:sp>
          <p:sp>
            <p:nvSpPr>
              <p:cNvPr id="30" name="Oval 29">
                <a:extLst>
                  <a:ext uri="{FF2B5EF4-FFF2-40B4-BE49-F238E27FC236}">
                    <a16:creationId xmlns:a16="http://schemas.microsoft.com/office/drawing/2014/main" id="{487A3900-60B5-C646-86BD-32D9021A65FE}"/>
                  </a:ext>
                </a:extLst>
              </p:cNvPr>
              <p:cNvSpPr/>
              <p:nvPr/>
            </p:nvSpPr>
            <p:spPr>
              <a:xfrm>
                <a:off x="6859916" y="1698143"/>
                <a:ext cx="1690577" cy="1690577"/>
              </a:xfrm>
              <a:prstGeom prst="ellipse">
                <a:avLst/>
              </a:prstGeom>
              <a:solidFill>
                <a:srgbClr val="F4E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75" dirty="0">
                    <a:solidFill>
                      <a:schemeClr val="tx1"/>
                    </a:solidFill>
                  </a:rPr>
                  <a:t>FRÄMJA FÖRSTÅELSE</a:t>
                </a:r>
              </a:p>
            </p:txBody>
          </p:sp>
          <p:sp>
            <p:nvSpPr>
              <p:cNvPr id="31" name="Oval 30">
                <a:extLst>
                  <a:ext uri="{FF2B5EF4-FFF2-40B4-BE49-F238E27FC236}">
                    <a16:creationId xmlns:a16="http://schemas.microsoft.com/office/drawing/2014/main" id="{D204E913-AEFD-2443-AC9E-90501A666108}"/>
                  </a:ext>
                </a:extLst>
              </p:cNvPr>
              <p:cNvSpPr/>
              <p:nvPr/>
            </p:nvSpPr>
            <p:spPr>
              <a:xfrm>
                <a:off x="6775450" y="3583453"/>
                <a:ext cx="1690577" cy="1690577"/>
              </a:xfrm>
              <a:prstGeom prst="ellipse">
                <a:avLst/>
              </a:prstGeom>
              <a:solidFill>
                <a:srgbClr val="D2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75" dirty="0">
                    <a:solidFill>
                      <a:schemeClr val="tx1"/>
                    </a:solidFill>
                  </a:rPr>
                  <a:t>POSITIV KONFLIKTSYN</a:t>
                </a:r>
              </a:p>
            </p:txBody>
          </p:sp>
        </p:grpSp>
      </p:grpSp>
      <p:sp>
        <p:nvSpPr>
          <p:cNvPr id="32" name="TextBox 31">
            <a:extLst>
              <a:ext uri="{FF2B5EF4-FFF2-40B4-BE49-F238E27FC236}">
                <a16:creationId xmlns:a16="http://schemas.microsoft.com/office/drawing/2014/main" id="{D88361AE-E5D5-9F4E-8930-76DC08285E11}"/>
              </a:ext>
            </a:extLst>
          </p:cNvPr>
          <p:cNvSpPr txBox="1"/>
          <p:nvPr/>
        </p:nvSpPr>
        <p:spPr>
          <a:xfrm>
            <a:off x="569626" y="1792752"/>
            <a:ext cx="5996065" cy="2554995"/>
          </a:xfrm>
          <a:prstGeom prst="rect">
            <a:avLst/>
          </a:prstGeom>
          <a:noFill/>
        </p:spPr>
        <p:txBody>
          <a:bodyPr wrap="square">
            <a:spAutoFit/>
          </a:bodyPr>
          <a:lstStyle/>
          <a:p>
            <a:pPr>
              <a:lnSpc>
                <a:spcPct val="150000"/>
              </a:lnSpc>
            </a:pPr>
            <a:r>
              <a:rPr lang="en-SE" sz="1200" dirty="0">
                <a:latin typeface="Lato" panose="020F0502020204030203" pitchFamily="34" charset="0"/>
                <a:ea typeface="PingFangSC" panose="020B0400000000000000" pitchFamily="34" charset="-122"/>
                <a:cs typeface="Times New Roman" panose="02020603050405020304" pitchFamily="18" charset="0"/>
              </a:rPr>
              <a:t>Förhållningssättet representerar de basala attityderna som präglar</a:t>
            </a:r>
            <a:br>
              <a:rPr lang="en-SE" sz="1200" dirty="0">
                <a:latin typeface="Lato" panose="020F0502020204030203" pitchFamily="34" charset="0"/>
                <a:ea typeface="PingFangSC" panose="020B0400000000000000" pitchFamily="34" charset="-122"/>
                <a:cs typeface="Times New Roman" panose="02020603050405020304" pitchFamily="18" charset="0"/>
              </a:rPr>
            </a:br>
            <a:r>
              <a:rPr lang="en-SE" sz="1200" dirty="0">
                <a:latin typeface="Lato" panose="020F0502020204030203" pitchFamily="34" charset="0"/>
                <a:ea typeface="PingFangSC" panose="020B0400000000000000" pitchFamily="34" charset="-122"/>
                <a:cs typeface="Times New Roman" panose="02020603050405020304" pitchFamily="18" charset="0"/>
              </a:rPr>
              <a:t>allt vi gör i våra praktiska dialog- och samarbetsprocesser. Grundpelarna i ̊ett beprovat förhållningssätt är: </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Icke-värderande &amp; empatisk närvaro (neutralitet) </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En positiv konfliktsyn</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nkludering </a:t>
            </a:r>
          </a:p>
          <a:p>
            <a:pPr marL="160734" indent="-160734">
              <a:lnSpc>
                <a:spcPct val="150000"/>
              </a:lnSpc>
              <a:buFont typeface="Arial" panose="020B0604020202020204" pitchFamily="34" charset="0"/>
              <a:buChar char="•"/>
            </a:pPr>
            <a:r>
              <a:rPr lang="en-GB" sz="1200" dirty="0">
                <a:latin typeface="Lato" panose="020F0502020204030203" pitchFamily="34" charset="0"/>
                <a:ea typeface="PingFangSC" panose="020B0400000000000000" pitchFamily="34" charset="-122"/>
                <a:cs typeface="Times New Roman" panose="02020603050405020304" pitchFamily="18" charset="0"/>
              </a:rPr>
              <a:t>A</a:t>
            </a:r>
            <a:r>
              <a:rPr lang="en-SE" sz="1200" dirty="0">
                <a:latin typeface="Lato" panose="020F0502020204030203" pitchFamily="34" charset="0"/>
                <a:ea typeface="PingFangSC" panose="020B0400000000000000" pitchFamily="34" charset="-122"/>
                <a:cs typeface="Times New Roman" panose="02020603050405020304" pitchFamily="18" charset="0"/>
              </a:rPr>
              <a:t>tt främja förståelse. </a:t>
            </a:r>
          </a:p>
          <a:p>
            <a:pPr marL="160734" indent="-160734">
              <a:lnSpc>
                <a:spcPct val="150000"/>
              </a:lnSpc>
              <a:buFont typeface="Arial" panose="020B0604020202020204" pitchFamily="34" charset="0"/>
              <a:buChar char="•"/>
            </a:pPr>
            <a:endParaRPr lang="en-SE" sz="1200" dirty="0">
              <a:latin typeface="Lato" panose="020F0502020204030203" pitchFamily="34" charset="0"/>
              <a:ea typeface="PingFangSC" panose="020B0400000000000000" pitchFamily="34" charset="-122"/>
              <a:cs typeface="Times New Roman" panose="02020603050405020304" pitchFamily="18" charset="0"/>
            </a:endParaRPr>
          </a:p>
          <a:p>
            <a:pPr>
              <a:lnSpc>
                <a:spcPct val="150000"/>
              </a:lnSpc>
            </a:pPr>
            <a:r>
              <a:rPr lang="en-SE" sz="1200" dirty="0">
                <a:latin typeface="Lato" panose="020F0502020204030203" pitchFamily="34" charset="0"/>
                <a:ea typeface="PingFangSC" panose="020B0400000000000000" pitchFamily="34" charset="-122"/>
                <a:cs typeface="Times New Roman" panose="02020603050405020304" pitchFamily="18" charset="0"/>
              </a:rPr>
              <a:t>Läs mer om förhållningssättet längre ner</a:t>
            </a:r>
            <a:endParaRPr lang="sv-SE" sz="1200" dirty="0"/>
          </a:p>
        </p:txBody>
      </p:sp>
      <p:sp>
        <p:nvSpPr>
          <p:cNvPr id="3" name="Rectangle 2">
            <a:extLst>
              <a:ext uri="{FF2B5EF4-FFF2-40B4-BE49-F238E27FC236}">
                <a16:creationId xmlns:a16="http://schemas.microsoft.com/office/drawing/2014/main" id="{2F799DEC-DC72-A7FD-5343-0ABFD55ACA39}"/>
              </a:ext>
            </a:extLst>
          </p:cNvPr>
          <p:cNvSpPr/>
          <p:nvPr/>
        </p:nvSpPr>
        <p:spPr>
          <a:xfrm>
            <a:off x="0" y="319234"/>
            <a:ext cx="6565692" cy="129113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600" dirty="0">
                <a:solidFill>
                  <a:schemeClr val="tx1"/>
                </a:solidFill>
                <a:latin typeface="Source Sans Pro" panose="020B0503030403020204" pitchFamily="34" charset="0"/>
                <a:ea typeface="Source Sans Pro" panose="020B0503030403020204" pitchFamily="34" charset="0"/>
              </a:rPr>
              <a:t>     Ditt förhållningssätt</a:t>
            </a:r>
          </a:p>
        </p:txBody>
      </p:sp>
      <p:pic>
        <p:nvPicPr>
          <p:cNvPr id="2" name="Picture 1" descr="Logo&#10;&#10;Description automatically generated">
            <a:extLst>
              <a:ext uri="{FF2B5EF4-FFF2-40B4-BE49-F238E27FC236}">
                <a16:creationId xmlns:a16="http://schemas.microsoft.com/office/drawing/2014/main" id="{20EDAFED-33E1-4386-79B5-D9FCC634ED17}"/>
              </a:ext>
            </a:extLst>
          </p:cNvPr>
          <p:cNvPicPr>
            <a:picLocks noChangeAspect="1"/>
          </p:cNvPicPr>
          <p:nvPr/>
        </p:nvPicPr>
        <p:blipFill>
          <a:blip r:embed="rId3"/>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55663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33994FE-92FD-465E-6AC0-688164CFF1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4256" y="5148051"/>
            <a:ext cx="4399266" cy="4137351"/>
          </a:xfrm>
          <a:prstGeom prst="rect">
            <a:avLst/>
          </a:prstGeom>
        </p:spPr>
      </p:pic>
      <p:sp>
        <p:nvSpPr>
          <p:cNvPr id="41" name="TextBox 40">
            <a:extLst>
              <a:ext uri="{FF2B5EF4-FFF2-40B4-BE49-F238E27FC236}">
                <a16:creationId xmlns:a16="http://schemas.microsoft.com/office/drawing/2014/main" id="{BF3C346B-4AD8-32F7-51CF-A903BB598520}"/>
              </a:ext>
            </a:extLst>
          </p:cNvPr>
          <p:cNvSpPr txBox="1"/>
          <p:nvPr/>
        </p:nvSpPr>
        <p:spPr>
          <a:xfrm>
            <a:off x="2734290" y="8929875"/>
            <a:ext cx="1095203"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GENOMFÖRA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72828B7F-19FD-CEF3-F788-DA493BFD0CC4}"/>
              </a:ext>
            </a:extLst>
          </p:cNvPr>
          <p:cNvSpPr txBox="1"/>
          <p:nvPr/>
        </p:nvSpPr>
        <p:spPr>
          <a:xfrm>
            <a:off x="2914792" y="7560041"/>
            <a:ext cx="958197"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3" name="Freeform 52">
            <a:extLst>
              <a:ext uri="{FF2B5EF4-FFF2-40B4-BE49-F238E27FC236}">
                <a16:creationId xmlns:a16="http://schemas.microsoft.com/office/drawing/2014/main" id="{F6DBC666-C249-7D4C-02B5-B3A9CB43BC78}"/>
              </a:ext>
            </a:extLst>
          </p:cNvPr>
          <p:cNvSpPr/>
          <p:nvPr/>
        </p:nvSpPr>
        <p:spPr>
          <a:xfrm>
            <a:off x="1094655" y="4484818"/>
            <a:ext cx="1445143" cy="2951028"/>
          </a:xfrm>
          <a:custGeom>
            <a:avLst/>
            <a:gdLst>
              <a:gd name="connsiteX0" fmla="*/ 61673 w 1387553"/>
              <a:gd name="connsiteY0" fmla="*/ 0 h 2868930"/>
              <a:gd name="connsiteX1" fmla="*/ 153113 w 1387553"/>
              <a:gd name="connsiteY1" fmla="*/ 1611630 h 2868930"/>
              <a:gd name="connsiteX2" fmla="*/ 1387553 w 1387553"/>
              <a:gd name="connsiteY2" fmla="*/ 2868930 h 2868930"/>
            </a:gdLst>
            <a:ahLst/>
            <a:cxnLst>
              <a:cxn ang="0">
                <a:pos x="connsiteX0" y="connsiteY0"/>
              </a:cxn>
              <a:cxn ang="0">
                <a:pos x="connsiteX1" y="connsiteY1"/>
              </a:cxn>
              <a:cxn ang="0">
                <a:pos x="connsiteX2" y="connsiteY2"/>
              </a:cxn>
            </a:cxnLst>
            <a:rect l="l" t="t" r="r" b="b"/>
            <a:pathLst>
              <a:path w="1387553" h="2868930">
                <a:moveTo>
                  <a:pt x="61673" y="0"/>
                </a:moveTo>
                <a:cubicBezTo>
                  <a:pt x="-3097" y="566737"/>
                  <a:pt x="-67867" y="1133475"/>
                  <a:pt x="153113" y="1611630"/>
                </a:cubicBezTo>
                <a:cubicBezTo>
                  <a:pt x="374093" y="2089785"/>
                  <a:pt x="880823" y="2479357"/>
                  <a:pt x="1387553" y="2868930"/>
                </a:cubicBezTo>
              </a:path>
            </a:pathLst>
          </a:custGeom>
          <a:noFill/>
          <a:ln w="44450">
            <a:solidFill>
              <a:srgbClr val="C00000"/>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54" name="Freeform 53">
            <a:extLst>
              <a:ext uri="{FF2B5EF4-FFF2-40B4-BE49-F238E27FC236}">
                <a16:creationId xmlns:a16="http://schemas.microsoft.com/office/drawing/2014/main" id="{581DC2E0-3EBB-552E-396C-028A8DB73CF3}"/>
              </a:ext>
            </a:extLst>
          </p:cNvPr>
          <p:cNvSpPr/>
          <p:nvPr/>
        </p:nvSpPr>
        <p:spPr>
          <a:xfrm>
            <a:off x="3444531" y="4743473"/>
            <a:ext cx="1095205" cy="3666477"/>
          </a:xfrm>
          <a:custGeom>
            <a:avLst/>
            <a:gdLst>
              <a:gd name="connsiteX0" fmla="*/ 0 w 739896"/>
              <a:gd name="connsiteY0" fmla="*/ 0 h 3120390"/>
              <a:gd name="connsiteX1" fmla="*/ 731520 w 739896"/>
              <a:gd name="connsiteY1" fmla="*/ 1337310 h 3120390"/>
              <a:gd name="connsiteX2" fmla="*/ 331470 w 739896"/>
              <a:gd name="connsiteY2" fmla="*/ 3120390 h 3120390"/>
            </a:gdLst>
            <a:ahLst/>
            <a:cxnLst>
              <a:cxn ang="0">
                <a:pos x="connsiteX0" y="connsiteY0"/>
              </a:cxn>
              <a:cxn ang="0">
                <a:pos x="connsiteX1" y="connsiteY1"/>
              </a:cxn>
              <a:cxn ang="0">
                <a:pos x="connsiteX2" y="connsiteY2"/>
              </a:cxn>
            </a:cxnLst>
            <a:rect l="l" t="t" r="r" b="b"/>
            <a:pathLst>
              <a:path w="739896" h="3120390">
                <a:moveTo>
                  <a:pt x="0" y="0"/>
                </a:moveTo>
                <a:cubicBezTo>
                  <a:pt x="338137" y="408622"/>
                  <a:pt x="676275" y="817245"/>
                  <a:pt x="731520" y="1337310"/>
                </a:cubicBezTo>
                <a:cubicBezTo>
                  <a:pt x="786765" y="1857375"/>
                  <a:pt x="559117" y="2488882"/>
                  <a:pt x="331470" y="3120390"/>
                </a:cubicBezTo>
              </a:path>
            </a:pathLst>
          </a:custGeom>
          <a:noFill/>
          <a:ln w="44450">
            <a:solidFill>
              <a:srgbClr val="C00000"/>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55" name="Freeform 54">
            <a:extLst>
              <a:ext uri="{FF2B5EF4-FFF2-40B4-BE49-F238E27FC236}">
                <a16:creationId xmlns:a16="http://schemas.microsoft.com/office/drawing/2014/main" id="{CA7E47E4-84F6-6F86-ACD0-155C746D7A18}"/>
              </a:ext>
            </a:extLst>
          </p:cNvPr>
          <p:cNvSpPr/>
          <p:nvPr/>
        </p:nvSpPr>
        <p:spPr>
          <a:xfrm>
            <a:off x="3765443" y="4461305"/>
            <a:ext cx="2059968" cy="4570831"/>
          </a:xfrm>
          <a:custGeom>
            <a:avLst/>
            <a:gdLst>
              <a:gd name="connsiteX0" fmla="*/ 2343150 w 2343150"/>
              <a:gd name="connsiteY0" fmla="*/ 0 h 4789170"/>
              <a:gd name="connsiteX1" fmla="*/ 1737360 w 2343150"/>
              <a:gd name="connsiteY1" fmla="*/ 3726180 h 4789170"/>
              <a:gd name="connsiteX2" fmla="*/ 0 w 2343150"/>
              <a:gd name="connsiteY2" fmla="*/ 4789170 h 4789170"/>
            </a:gdLst>
            <a:ahLst/>
            <a:cxnLst>
              <a:cxn ang="0">
                <a:pos x="connsiteX0" y="connsiteY0"/>
              </a:cxn>
              <a:cxn ang="0">
                <a:pos x="connsiteX1" y="connsiteY1"/>
              </a:cxn>
              <a:cxn ang="0">
                <a:pos x="connsiteX2" y="connsiteY2"/>
              </a:cxn>
            </a:cxnLst>
            <a:rect l="l" t="t" r="r" b="b"/>
            <a:pathLst>
              <a:path w="2343150" h="4789170">
                <a:moveTo>
                  <a:pt x="2343150" y="0"/>
                </a:moveTo>
                <a:cubicBezTo>
                  <a:pt x="2235517" y="1463992"/>
                  <a:pt x="2127885" y="2927985"/>
                  <a:pt x="1737360" y="3726180"/>
                </a:cubicBezTo>
                <a:cubicBezTo>
                  <a:pt x="1346835" y="4524375"/>
                  <a:pt x="673417" y="4656772"/>
                  <a:pt x="0" y="4789170"/>
                </a:cubicBezTo>
              </a:path>
            </a:pathLst>
          </a:custGeom>
          <a:noFill/>
          <a:ln w="44450">
            <a:solidFill>
              <a:srgbClr val="C00000"/>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grpSp>
        <p:nvGrpSpPr>
          <p:cNvPr id="59" name="Group 58">
            <a:extLst>
              <a:ext uri="{FF2B5EF4-FFF2-40B4-BE49-F238E27FC236}">
                <a16:creationId xmlns:a16="http://schemas.microsoft.com/office/drawing/2014/main" id="{79B1142E-87C7-3435-E46E-506A543F8975}"/>
              </a:ext>
            </a:extLst>
          </p:cNvPr>
          <p:cNvGrpSpPr/>
          <p:nvPr/>
        </p:nvGrpSpPr>
        <p:grpSpPr>
          <a:xfrm>
            <a:off x="344774" y="2823916"/>
            <a:ext cx="6325849" cy="1870321"/>
            <a:chOff x="344774" y="2823916"/>
            <a:chExt cx="6325849" cy="1870321"/>
          </a:xfrm>
        </p:grpSpPr>
        <p:pic>
          <p:nvPicPr>
            <p:cNvPr id="30" name="Picture 29" descr="Shape&#10;&#10;Description automatically generated with medium confidence">
              <a:extLst>
                <a:ext uri="{FF2B5EF4-FFF2-40B4-BE49-F238E27FC236}">
                  <a16:creationId xmlns:a16="http://schemas.microsoft.com/office/drawing/2014/main" id="{782AB724-4150-2700-D1E6-02EAD57E41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7126" y="3387010"/>
              <a:ext cx="1673497" cy="979320"/>
            </a:xfrm>
            <a:prstGeom prst="rect">
              <a:avLst/>
            </a:prstGeom>
          </p:spPr>
        </p:pic>
        <p:sp>
          <p:nvSpPr>
            <p:cNvPr id="31" name="TextBox 30">
              <a:extLst>
                <a:ext uri="{FF2B5EF4-FFF2-40B4-BE49-F238E27FC236}">
                  <a16:creationId xmlns:a16="http://schemas.microsoft.com/office/drawing/2014/main" id="{8C5D7E3E-99EC-0F57-61BF-034A91F516A1}"/>
                </a:ext>
              </a:extLst>
            </p:cNvPr>
            <p:cNvSpPr txBox="1"/>
            <p:nvPr/>
          </p:nvSpPr>
          <p:spPr>
            <a:xfrm>
              <a:off x="624731" y="3063651"/>
              <a:ext cx="1089604"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25A12EF5-7852-B9AC-96BB-BF6FFB19DD55}"/>
                </a:ext>
              </a:extLst>
            </p:cNvPr>
            <p:cNvSpPr txBox="1"/>
            <p:nvPr/>
          </p:nvSpPr>
          <p:spPr>
            <a:xfrm>
              <a:off x="5329060" y="3052662"/>
              <a:ext cx="1117122" cy="253369"/>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GENOMFÖRA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DA2E66FA-A398-C86E-357D-DEF238BE4F8C}"/>
                </a:ext>
              </a:extLst>
            </p:cNvPr>
            <p:cNvSpPr txBox="1"/>
            <p:nvPr/>
          </p:nvSpPr>
          <p:spPr>
            <a:xfrm>
              <a:off x="982762" y="3777669"/>
              <a:ext cx="447317"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Förstå</a:t>
              </a:r>
            </a:p>
          </p:txBody>
        </p:sp>
        <p:sp>
          <p:nvSpPr>
            <p:cNvPr id="34" name="TextBox 33">
              <a:extLst>
                <a:ext uri="{FF2B5EF4-FFF2-40B4-BE49-F238E27FC236}">
                  <a16:creationId xmlns:a16="http://schemas.microsoft.com/office/drawing/2014/main" id="{154F68BB-3D80-363B-2F87-02DB674BA979}"/>
                </a:ext>
              </a:extLst>
            </p:cNvPr>
            <p:cNvSpPr txBox="1"/>
            <p:nvPr/>
          </p:nvSpPr>
          <p:spPr>
            <a:xfrm>
              <a:off x="1458917" y="3775423"/>
              <a:ext cx="51399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Planera</a:t>
              </a:r>
            </a:p>
          </p:txBody>
        </p:sp>
        <p:sp>
          <p:nvSpPr>
            <p:cNvPr id="35" name="TextBox 34">
              <a:extLst>
                <a:ext uri="{FF2B5EF4-FFF2-40B4-BE49-F238E27FC236}">
                  <a16:creationId xmlns:a16="http://schemas.microsoft.com/office/drawing/2014/main" id="{EDD05254-0C55-B667-A6CA-9F89D90F4CC2}"/>
                </a:ext>
              </a:extLst>
            </p:cNvPr>
            <p:cNvSpPr txBox="1"/>
            <p:nvPr/>
          </p:nvSpPr>
          <p:spPr>
            <a:xfrm>
              <a:off x="5528453" y="3792482"/>
              <a:ext cx="66041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36" name="TextBox 35">
              <a:extLst>
                <a:ext uri="{FF2B5EF4-FFF2-40B4-BE49-F238E27FC236}">
                  <a16:creationId xmlns:a16="http://schemas.microsoft.com/office/drawing/2014/main" id="{31339ADA-79AA-D54E-A5D9-F1DA87D042CC}"/>
                </a:ext>
              </a:extLst>
            </p:cNvPr>
            <p:cNvSpPr txBox="1"/>
            <p:nvPr/>
          </p:nvSpPr>
          <p:spPr>
            <a:xfrm>
              <a:off x="6128602" y="3796766"/>
              <a:ext cx="51399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Justera</a:t>
              </a:r>
            </a:p>
          </p:txBody>
        </p:sp>
        <p:sp>
          <p:nvSpPr>
            <p:cNvPr id="37" name="TextBox 36">
              <a:extLst>
                <a:ext uri="{FF2B5EF4-FFF2-40B4-BE49-F238E27FC236}">
                  <a16:creationId xmlns:a16="http://schemas.microsoft.com/office/drawing/2014/main" id="{A4E8F8D7-B1B2-C870-F60D-AB77E70E4485}"/>
                </a:ext>
              </a:extLst>
            </p:cNvPr>
            <p:cNvSpPr txBox="1"/>
            <p:nvPr/>
          </p:nvSpPr>
          <p:spPr>
            <a:xfrm>
              <a:off x="5005886" y="3793902"/>
              <a:ext cx="445755"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Testa</a:t>
              </a:r>
            </a:p>
          </p:txBody>
        </p:sp>
        <p:grpSp>
          <p:nvGrpSpPr>
            <p:cNvPr id="38" name="Group 37">
              <a:extLst>
                <a:ext uri="{FF2B5EF4-FFF2-40B4-BE49-F238E27FC236}">
                  <a16:creationId xmlns:a16="http://schemas.microsoft.com/office/drawing/2014/main" id="{F31BDC7F-F8DC-7599-0B63-78A83471E3DA}"/>
                </a:ext>
              </a:extLst>
            </p:cNvPr>
            <p:cNvGrpSpPr/>
            <p:nvPr/>
          </p:nvGrpSpPr>
          <p:grpSpPr>
            <a:xfrm>
              <a:off x="2115573" y="3075205"/>
              <a:ext cx="2766660" cy="1619032"/>
              <a:chOff x="3556223" y="1933441"/>
              <a:chExt cx="5098787" cy="3021163"/>
            </a:xfrm>
          </p:grpSpPr>
          <p:pic>
            <p:nvPicPr>
              <p:cNvPr id="43" name="Picture 42" descr="Shape&#10;&#10;Description automatically generated with medium confidence">
                <a:extLst>
                  <a:ext uri="{FF2B5EF4-FFF2-40B4-BE49-F238E27FC236}">
                    <a16:creationId xmlns:a16="http://schemas.microsoft.com/office/drawing/2014/main" id="{8E77892B-DAD4-FB36-5827-C8DC00853C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44" name="TextBox 43">
                <a:extLst>
                  <a:ext uri="{FF2B5EF4-FFF2-40B4-BE49-F238E27FC236}">
                    <a16:creationId xmlns:a16="http://schemas.microsoft.com/office/drawing/2014/main" id="{DD197004-9F7D-AA46-56A9-3EE9EF5D3C1B}"/>
                  </a:ext>
                </a:extLst>
              </p:cNvPr>
              <p:cNvSpPr txBox="1"/>
              <p:nvPr/>
            </p:nvSpPr>
            <p:spPr>
              <a:xfrm>
                <a:off x="3767964" y="3279897"/>
                <a:ext cx="758740" cy="37823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45" name="TextBox 44">
                <a:extLst>
                  <a:ext uri="{FF2B5EF4-FFF2-40B4-BE49-F238E27FC236}">
                    <a16:creationId xmlns:a16="http://schemas.microsoft.com/office/drawing/2014/main" id="{1F991158-07A5-E4F7-423E-21188B0861F1}"/>
                  </a:ext>
                </a:extLst>
              </p:cNvPr>
              <p:cNvSpPr txBox="1"/>
              <p:nvPr/>
            </p:nvSpPr>
            <p:spPr>
              <a:xfrm>
                <a:off x="5597595" y="2221478"/>
                <a:ext cx="982427" cy="567355"/>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46" name="TextBox 45">
                <a:extLst>
                  <a:ext uri="{FF2B5EF4-FFF2-40B4-BE49-F238E27FC236}">
                    <a16:creationId xmlns:a16="http://schemas.microsoft.com/office/drawing/2014/main" id="{A1FA233D-50D5-0294-D14B-1FF3657CF1FF}"/>
                  </a:ext>
                </a:extLst>
              </p:cNvPr>
              <p:cNvSpPr txBox="1"/>
              <p:nvPr/>
            </p:nvSpPr>
            <p:spPr>
              <a:xfrm>
                <a:off x="5614405" y="4136014"/>
                <a:ext cx="982427" cy="567355"/>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47" name="TextBox 46">
                <a:extLst>
                  <a:ext uri="{FF2B5EF4-FFF2-40B4-BE49-F238E27FC236}">
                    <a16:creationId xmlns:a16="http://schemas.microsoft.com/office/drawing/2014/main" id="{28E9F0C0-A5E0-A6B2-EDEC-838DD4883A94}"/>
                  </a:ext>
                </a:extLst>
              </p:cNvPr>
              <p:cNvSpPr txBox="1"/>
              <p:nvPr/>
            </p:nvSpPr>
            <p:spPr>
              <a:xfrm>
                <a:off x="7225189" y="3305065"/>
                <a:ext cx="1174035" cy="37823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48" name="Straight Arrow Connector 47">
                <a:extLst>
                  <a:ext uri="{FF2B5EF4-FFF2-40B4-BE49-F238E27FC236}">
                    <a16:creationId xmlns:a16="http://schemas.microsoft.com/office/drawing/2014/main" id="{98E0A4CA-A7D8-0D22-30F9-DE5BF3B54AD8}"/>
                  </a:ext>
                </a:extLst>
              </p:cNvPr>
              <p:cNvCxnSpPr>
                <a:cxnSpLocks/>
                <a:endCxn id="45" idx="1"/>
              </p:cNvCxnSpPr>
              <p:nvPr/>
            </p:nvCxnSpPr>
            <p:spPr>
              <a:xfrm flipV="1">
                <a:off x="4359328" y="2505157"/>
                <a:ext cx="1238267" cy="76674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0196FED-286D-0626-D284-6FC99A4F11F6}"/>
                  </a:ext>
                </a:extLst>
              </p:cNvPr>
              <p:cNvCxnSpPr>
                <a:cxnSpLocks/>
                <a:endCxn id="47" idx="0"/>
              </p:cNvCxnSpPr>
              <p:nvPr/>
            </p:nvCxnSpPr>
            <p:spPr>
              <a:xfrm>
                <a:off x="6596832" y="2407647"/>
                <a:ext cx="1215376" cy="8974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AC65670-47C1-223A-46F4-203246780515}"/>
                  </a:ext>
                </a:extLst>
              </p:cNvPr>
              <p:cNvCxnSpPr>
                <a:cxnSpLocks/>
                <a:stCxn id="44" idx="2"/>
                <a:endCxn id="46" idx="1"/>
              </p:cNvCxnSpPr>
              <p:nvPr/>
            </p:nvCxnSpPr>
            <p:spPr>
              <a:xfrm>
                <a:off x="4147335" y="3658133"/>
                <a:ext cx="1467070" cy="76155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7809E2F-A68F-CECD-BA67-929EEBA8A9E3}"/>
                  </a:ext>
                </a:extLst>
              </p:cNvPr>
              <p:cNvCxnSpPr>
                <a:cxnSpLocks/>
                <a:stCxn id="46" idx="3"/>
                <a:endCxn id="47" idx="2"/>
              </p:cNvCxnSpPr>
              <p:nvPr/>
            </p:nvCxnSpPr>
            <p:spPr>
              <a:xfrm flipV="1">
                <a:off x="6596832" y="3683302"/>
                <a:ext cx="1215376" cy="7363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D8DD741-68B3-B03E-BEB7-096EC6F2EFEF}"/>
                  </a:ext>
                </a:extLst>
              </p:cNvPr>
              <p:cNvCxnSpPr>
                <a:cxnSpLocks/>
                <a:stCxn id="46" idx="0"/>
                <a:endCxn id="45" idx="2"/>
              </p:cNvCxnSpPr>
              <p:nvPr/>
            </p:nvCxnSpPr>
            <p:spPr>
              <a:xfrm flipH="1" flipV="1">
                <a:off x="6088809" y="2788833"/>
                <a:ext cx="16809" cy="134718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D051C4CA-2BE6-3AED-CEAB-63CE65FE309C}"/>
                </a:ext>
              </a:extLst>
            </p:cNvPr>
            <p:cNvSpPr txBox="1"/>
            <p:nvPr/>
          </p:nvSpPr>
          <p:spPr>
            <a:xfrm>
              <a:off x="402495" y="3777669"/>
              <a:ext cx="550225" cy="202696"/>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Observera</a:t>
              </a:r>
            </a:p>
          </p:txBody>
        </p:sp>
        <p:pic>
          <p:nvPicPr>
            <p:cNvPr id="40" name="Picture 39" descr="Shape&#10;&#10;Description automatically generated with medium confidence">
              <a:extLst>
                <a:ext uri="{FF2B5EF4-FFF2-40B4-BE49-F238E27FC236}">
                  <a16:creationId xmlns:a16="http://schemas.microsoft.com/office/drawing/2014/main" id="{55E742B8-8E23-E6A3-4FA7-63D075B8E7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774" y="3368231"/>
              <a:ext cx="1673497" cy="979320"/>
            </a:xfrm>
            <a:prstGeom prst="rect">
              <a:avLst/>
            </a:prstGeom>
          </p:spPr>
        </p:pic>
        <p:sp>
          <p:nvSpPr>
            <p:cNvPr id="56" name="TextBox 55">
              <a:extLst>
                <a:ext uri="{FF2B5EF4-FFF2-40B4-BE49-F238E27FC236}">
                  <a16:creationId xmlns:a16="http://schemas.microsoft.com/office/drawing/2014/main" id="{B0E56613-5431-14A1-F44D-DA7ED87B84EC}"/>
                </a:ext>
              </a:extLst>
            </p:cNvPr>
            <p:cNvSpPr txBox="1"/>
            <p:nvPr/>
          </p:nvSpPr>
          <p:spPr>
            <a:xfrm>
              <a:off x="2944593" y="2823916"/>
              <a:ext cx="999876"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SAMTALA</a:t>
              </a:r>
            </a:p>
          </p:txBody>
        </p:sp>
      </p:grpSp>
      <p:sp>
        <p:nvSpPr>
          <p:cNvPr id="57" name="TextBox 56">
            <a:extLst>
              <a:ext uri="{FF2B5EF4-FFF2-40B4-BE49-F238E27FC236}">
                <a16:creationId xmlns:a16="http://schemas.microsoft.com/office/drawing/2014/main" id="{5B50C935-13F5-1650-4E84-B54DC37E2C97}"/>
              </a:ext>
            </a:extLst>
          </p:cNvPr>
          <p:cNvSpPr txBox="1"/>
          <p:nvPr/>
        </p:nvSpPr>
        <p:spPr>
          <a:xfrm>
            <a:off x="2944595" y="8283316"/>
            <a:ext cx="840036"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SAMTALA</a:t>
            </a:r>
          </a:p>
        </p:txBody>
      </p:sp>
      <p:sp>
        <p:nvSpPr>
          <p:cNvPr id="3" name="Rectangle 2">
            <a:extLst>
              <a:ext uri="{FF2B5EF4-FFF2-40B4-BE49-F238E27FC236}">
                <a16:creationId xmlns:a16="http://schemas.microsoft.com/office/drawing/2014/main" id="{368577FA-7DE7-A485-20AD-CCAEF5870AB9}"/>
              </a:ext>
            </a:extLst>
          </p:cNvPr>
          <p:cNvSpPr/>
          <p:nvPr/>
        </p:nvSpPr>
        <p:spPr>
          <a:xfrm>
            <a:off x="0" y="319234"/>
            <a:ext cx="6858000" cy="1291133"/>
          </a:xfrm>
          <a:prstGeom prst="rect">
            <a:avLst/>
          </a:prstGeom>
          <a:solidFill>
            <a:schemeClr val="accent1">
              <a:lumMod val="40000"/>
              <a:lumOff val="60000"/>
              <a:alpha val="555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solidFill>
                  <a:schemeClr val="tx1"/>
                </a:solidFill>
                <a:latin typeface="Source Sans Pro" panose="020B0503030403020204" pitchFamily="34" charset="0"/>
                <a:ea typeface="Source Sans Pro" panose="020B0503030403020204" pitchFamily="34" charset="0"/>
              </a:rPr>
              <a:t>En linjär eller cirkulär processlogik?</a:t>
            </a:r>
          </a:p>
        </p:txBody>
      </p:sp>
      <p:sp>
        <p:nvSpPr>
          <p:cNvPr id="27" name="TextBox 26">
            <a:extLst>
              <a:ext uri="{FF2B5EF4-FFF2-40B4-BE49-F238E27FC236}">
                <a16:creationId xmlns:a16="http://schemas.microsoft.com/office/drawing/2014/main" id="{FE568F59-5354-FD77-CB78-2F364E5A3794}"/>
              </a:ext>
            </a:extLst>
          </p:cNvPr>
          <p:cNvSpPr txBox="1"/>
          <p:nvPr/>
        </p:nvSpPr>
        <p:spPr>
          <a:xfrm>
            <a:off x="569626" y="1792752"/>
            <a:ext cx="5996065" cy="616002"/>
          </a:xfrm>
          <a:prstGeom prst="rect">
            <a:avLst/>
          </a:prstGeom>
          <a:noFill/>
        </p:spPr>
        <p:txBody>
          <a:bodyPr wrap="square">
            <a:spAutoFit/>
          </a:bodyPr>
          <a:lstStyle/>
          <a:p>
            <a:pPr>
              <a:lnSpc>
                <a:spcPct val="150000"/>
              </a:lnSpc>
            </a:pPr>
            <a:r>
              <a:rPr lang="sv-SE" sz="1200" dirty="0">
                <a:latin typeface="Lato" panose="020F0502020204030203" pitchFamily="34" charset="0"/>
                <a:ea typeface="PingFangSC" panose="020B0400000000000000" pitchFamily="34" charset="-122"/>
                <a:cs typeface="Times New Roman" panose="02020603050405020304" pitchFamily="18" charset="0"/>
              </a:rPr>
              <a:t>Det har mindre betydelse om du använder dig av den linjära eller den cirkulära processlogiken. Här ser du två varianter på en längre process. </a:t>
            </a:r>
            <a:endParaRPr lang="sv-SE" sz="1200" dirty="0"/>
          </a:p>
        </p:txBody>
      </p:sp>
      <p:pic>
        <p:nvPicPr>
          <p:cNvPr id="2" name="Picture 1" descr="Logo&#10;&#10;Description automatically generated">
            <a:extLst>
              <a:ext uri="{FF2B5EF4-FFF2-40B4-BE49-F238E27FC236}">
                <a16:creationId xmlns:a16="http://schemas.microsoft.com/office/drawing/2014/main" id="{274A74B3-AC99-62BB-355F-1C2185BF0F29}"/>
              </a:ext>
            </a:extLst>
          </p:cNvPr>
          <p:cNvPicPr>
            <a:picLocks noChangeAspect="1"/>
          </p:cNvPicPr>
          <p:nvPr/>
        </p:nvPicPr>
        <p:blipFill>
          <a:blip r:embed="rId5"/>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406724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A4206E7-BBEC-F286-248B-8A23E160B926}"/>
              </a:ext>
            </a:extLst>
          </p:cNvPr>
          <p:cNvSpPr/>
          <p:nvPr/>
        </p:nvSpPr>
        <p:spPr>
          <a:xfrm>
            <a:off x="3911247" y="624845"/>
            <a:ext cx="2677812" cy="144378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3" name="Rectangle 2">
            <a:extLst>
              <a:ext uri="{FF2B5EF4-FFF2-40B4-BE49-F238E27FC236}">
                <a16:creationId xmlns:a16="http://schemas.microsoft.com/office/drawing/2014/main" id="{39E7F41F-4658-AF19-8C10-917A70F70228}"/>
              </a:ext>
            </a:extLst>
          </p:cNvPr>
          <p:cNvSpPr/>
          <p:nvPr/>
        </p:nvSpPr>
        <p:spPr>
          <a:xfrm>
            <a:off x="390384" y="649878"/>
            <a:ext cx="3520862" cy="1418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3382E38E-B7C9-1746-8073-029181F1B429}"/>
              </a:ext>
            </a:extLst>
          </p:cNvPr>
          <p:cNvSpPr>
            <a:spLocks noGrp="1"/>
          </p:cNvSpPr>
          <p:nvPr>
            <p:ph type="title"/>
          </p:nvPr>
        </p:nvSpPr>
        <p:spPr>
          <a:xfrm>
            <a:off x="416197" y="778527"/>
            <a:ext cx="6077230" cy="1207958"/>
          </a:xfrm>
        </p:spPr>
        <p:txBody>
          <a:bodyPr>
            <a:noAutofit/>
          </a:bodyPr>
          <a:lstStyle/>
          <a:p>
            <a:r>
              <a:rPr lang="sv-SE" sz="3600" b="1" dirty="0">
                <a:solidFill>
                  <a:schemeClr val="bg1"/>
                </a:solidFill>
              </a:rPr>
              <a:t>Innan ni börjar</a:t>
            </a:r>
          </a:p>
        </p:txBody>
      </p:sp>
      <p:sp>
        <p:nvSpPr>
          <p:cNvPr id="10" name="TextBox 9">
            <a:extLst>
              <a:ext uri="{FF2B5EF4-FFF2-40B4-BE49-F238E27FC236}">
                <a16:creationId xmlns:a16="http://schemas.microsoft.com/office/drawing/2014/main" id="{B1FB2169-9332-3944-AC45-6F9A4CB33517}"/>
              </a:ext>
            </a:extLst>
          </p:cNvPr>
          <p:cNvSpPr txBox="1"/>
          <p:nvPr/>
        </p:nvSpPr>
        <p:spPr>
          <a:xfrm>
            <a:off x="390385" y="2855123"/>
            <a:ext cx="6077230" cy="276999"/>
          </a:xfrm>
          <a:prstGeom prst="rect">
            <a:avLst/>
          </a:prstGeom>
          <a:solidFill>
            <a:schemeClr val="accent3">
              <a:lumMod val="75000"/>
              <a:alpha val="13523"/>
            </a:schemeClr>
          </a:solid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Innan ni börjar med att ta reda på perspektiv behöver ni få svar på några viktiga frågor.</a:t>
            </a:r>
          </a:p>
        </p:txBody>
      </p:sp>
      <p:sp>
        <p:nvSpPr>
          <p:cNvPr id="18" name="Rectangle 17">
            <a:extLst>
              <a:ext uri="{FF2B5EF4-FFF2-40B4-BE49-F238E27FC236}">
                <a16:creationId xmlns:a16="http://schemas.microsoft.com/office/drawing/2014/main" id="{A64D6E18-75B6-8149-9077-0473F9624CA7}"/>
              </a:ext>
            </a:extLst>
          </p:cNvPr>
          <p:cNvSpPr/>
          <p:nvPr/>
        </p:nvSpPr>
        <p:spPr>
          <a:xfrm>
            <a:off x="390384" y="3267635"/>
            <a:ext cx="6158334" cy="5988040"/>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4" name="Rektangel 7">
            <a:extLst>
              <a:ext uri="{FF2B5EF4-FFF2-40B4-BE49-F238E27FC236}">
                <a16:creationId xmlns:a16="http://schemas.microsoft.com/office/drawing/2014/main" id="{AD9334CE-D097-7246-8CCA-30BC067776F1}"/>
              </a:ext>
            </a:extLst>
          </p:cNvPr>
          <p:cNvSpPr/>
          <p:nvPr/>
        </p:nvSpPr>
        <p:spPr>
          <a:xfrm>
            <a:off x="986475" y="5824452"/>
            <a:ext cx="5325492" cy="74425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Är du tydlig över hur resultaten av samverkan och dialog ska tas emot och förverkligas?</a:t>
            </a:r>
          </a:p>
        </p:txBody>
      </p:sp>
      <p:sp>
        <p:nvSpPr>
          <p:cNvPr id="15" name="Ellips 8">
            <a:extLst>
              <a:ext uri="{FF2B5EF4-FFF2-40B4-BE49-F238E27FC236}">
                <a16:creationId xmlns:a16="http://schemas.microsoft.com/office/drawing/2014/main" id="{ED75BA6E-121B-694C-8AC8-72269F370EB9}"/>
              </a:ext>
            </a:extLst>
          </p:cNvPr>
          <p:cNvSpPr/>
          <p:nvPr/>
        </p:nvSpPr>
        <p:spPr>
          <a:xfrm>
            <a:off x="573489" y="5970336"/>
            <a:ext cx="483110" cy="48311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4</a:t>
            </a:r>
          </a:p>
        </p:txBody>
      </p:sp>
      <p:sp>
        <p:nvSpPr>
          <p:cNvPr id="12" name="Rektangel 3">
            <a:extLst>
              <a:ext uri="{FF2B5EF4-FFF2-40B4-BE49-F238E27FC236}">
                <a16:creationId xmlns:a16="http://schemas.microsoft.com/office/drawing/2014/main" id="{A0AB252F-C7D0-F446-8111-927B8F627959}"/>
              </a:ext>
            </a:extLst>
          </p:cNvPr>
          <p:cNvSpPr/>
          <p:nvPr/>
        </p:nvSpPr>
        <p:spPr>
          <a:xfrm>
            <a:off x="986475" y="6633126"/>
            <a:ext cx="5325491" cy="74425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Är processen förankrat i din egen och i deltagarnas organisationer?</a:t>
            </a:r>
          </a:p>
        </p:txBody>
      </p:sp>
      <p:sp>
        <p:nvSpPr>
          <p:cNvPr id="16" name="Ellips 9">
            <a:extLst>
              <a:ext uri="{FF2B5EF4-FFF2-40B4-BE49-F238E27FC236}">
                <a16:creationId xmlns:a16="http://schemas.microsoft.com/office/drawing/2014/main" id="{6E011C7C-B2BA-5B4D-98F6-10BCFEF4AD55}"/>
              </a:ext>
            </a:extLst>
          </p:cNvPr>
          <p:cNvSpPr/>
          <p:nvPr/>
        </p:nvSpPr>
        <p:spPr>
          <a:xfrm>
            <a:off x="586936" y="6759240"/>
            <a:ext cx="483110" cy="48311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5</a:t>
            </a:r>
          </a:p>
        </p:txBody>
      </p:sp>
      <p:sp>
        <p:nvSpPr>
          <p:cNvPr id="13" name="Rektangel 6">
            <a:extLst>
              <a:ext uri="{FF2B5EF4-FFF2-40B4-BE49-F238E27FC236}">
                <a16:creationId xmlns:a16="http://schemas.microsoft.com/office/drawing/2014/main" id="{7200D275-78FA-B241-B84D-E4148C3897E2}"/>
              </a:ext>
            </a:extLst>
          </p:cNvPr>
          <p:cNvSpPr/>
          <p:nvPr/>
        </p:nvSpPr>
        <p:spPr>
          <a:xfrm>
            <a:off x="986984" y="7444614"/>
            <a:ext cx="5325491" cy="74425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Har du mandatet att inkludera såväl personer som perspektiv?</a:t>
            </a:r>
          </a:p>
        </p:txBody>
      </p:sp>
      <p:sp>
        <p:nvSpPr>
          <p:cNvPr id="17" name="Ellips 10">
            <a:extLst>
              <a:ext uri="{FF2B5EF4-FFF2-40B4-BE49-F238E27FC236}">
                <a16:creationId xmlns:a16="http://schemas.microsoft.com/office/drawing/2014/main" id="{63E6054A-D78D-3042-AB3E-E68EA28CAD78}"/>
              </a:ext>
            </a:extLst>
          </p:cNvPr>
          <p:cNvSpPr/>
          <p:nvPr/>
        </p:nvSpPr>
        <p:spPr>
          <a:xfrm>
            <a:off x="565693" y="7575186"/>
            <a:ext cx="483110" cy="48311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6</a:t>
            </a:r>
          </a:p>
        </p:txBody>
      </p:sp>
      <p:sp>
        <p:nvSpPr>
          <p:cNvPr id="5" name="Rektangel 6">
            <a:extLst>
              <a:ext uri="{FF2B5EF4-FFF2-40B4-BE49-F238E27FC236}">
                <a16:creationId xmlns:a16="http://schemas.microsoft.com/office/drawing/2014/main" id="{0DF7521A-0B5E-32E0-A842-B3E03354B11F}"/>
              </a:ext>
            </a:extLst>
          </p:cNvPr>
          <p:cNvSpPr/>
          <p:nvPr/>
        </p:nvSpPr>
        <p:spPr>
          <a:xfrm>
            <a:off x="986984" y="8253132"/>
            <a:ext cx="5325491" cy="74425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Vika resurser och vilket stöd har du tillgång till? Vilka behövs?</a:t>
            </a:r>
          </a:p>
        </p:txBody>
      </p:sp>
      <p:sp>
        <p:nvSpPr>
          <p:cNvPr id="6" name="Ellips 10">
            <a:extLst>
              <a:ext uri="{FF2B5EF4-FFF2-40B4-BE49-F238E27FC236}">
                <a16:creationId xmlns:a16="http://schemas.microsoft.com/office/drawing/2014/main" id="{4B7D9F5C-D885-52EE-A763-66233C209BC8}"/>
              </a:ext>
            </a:extLst>
          </p:cNvPr>
          <p:cNvSpPr/>
          <p:nvPr/>
        </p:nvSpPr>
        <p:spPr>
          <a:xfrm>
            <a:off x="565693" y="8383704"/>
            <a:ext cx="483110" cy="48311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7</a:t>
            </a:r>
          </a:p>
        </p:txBody>
      </p:sp>
      <p:sp>
        <p:nvSpPr>
          <p:cNvPr id="8" name="Rektangel 6">
            <a:extLst>
              <a:ext uri="{FF2B5EF4-FFF2-40B4-BE49-F238E27FC236}">
                <a16:creationId xmlns:a16="http://schemas.microsoft.com/office/drawing/2014/main" id="{F675E643-D7AC-9FDC-583F-D0D5094036DC}"/>
              </a:ext>
            </a:extLst>
          </p:cNvPr>
          <p:cNvSpPr/>
          <p:nvPr/>
        </p:nvSpPr>
        <p:spPr>
          <a:xfrm>
            <a:off x="986984" y="5020235"/>
            <a:ext cx="5325491" cy="74425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Vilken nivå av inflytande får deltagare i olika delar av processen? </a:t>
            </a:r>
          </a:p>
        </p:txBody>
      </p:sp>
      <p:sp>
        <p:nvSpPr>
          <p:cNvPr id="9" name="Ellips 10">
            <a:extLst>
              <a:ext uri="{FF2B5EF4-FFF2-40B4-BE49-F238E27FC236}">
                <a16:creationId xmlns:a16="http://schemas.microsoft.com/office/drawing/2014/main" id="{6587923F-242E-6A73-EFE2-CB3B82A34DA4}"/>
              </a:ext>
            </a:extLst>
          </p:cNvPr>
          <p:cNvSpPr/>
          <p:nvPr/>
        </p:nvSpPr>
        <p:spPr>
          <a:xfrm>
            <a:off x="565693" y="5150807"/>
            <a:ext cx="483110" cy="48311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3</a:t>
            </a:r>
          </a:p>
        </p:txBody>
      </p:sp>
      <p:sp>
        <p:nvSpPr>
          <p:cNvPr id="24" name="Rektangel 6">
            <a:extLst>
              <a:ext uri="{FF2B5EF4-FFF2-40B4-BE49-F238E27FC236}">
                <a16:creationId xmlns:a16="http://schemas.microsoft.com/office/drawing/2014/main" id="{45C23AB7-756D-C43D-4110-AFE760FBAD1F}"/>
              </a:ext>
            </a:extLst>
          </p:cNvPr>
          <p:cNvSpPr/>
          <p:nvPr/>
        </p:nvSpPr>
        <p:spPr>
          <a:xfrm>
            <a:off x="986984" y="4213206"/>
            <a:ext cx="5325491" cy="74425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Vad är syftet med processen? Vad är syftet med samverkan?</a:t>
            </a:r>
          </a:p>
        </p:txBody>
      </p:sp>
      <p:sp>
        <p:nvSpPr>
          <p:cNvPr id="25" name="Ellips 10">
            <a:extLst>
              <a:ext uri="{FF2B5EF4-FFF2-40B4-BE49-F238E27FC236}">
                <a16:creationId xmlns:a16="http://schemas.microsoft.com/office/drawing/2014/main" id="{2F687033-ADF0-0249-4DBF-B3B28E11D0D9}"/>
              </a:ext>
            </a:extLst>
          </p:cNvPr>
          <p:cNvSpPr/>
          <p:nvPr/>
        </p:nvSpPr>
        <p:spPr>
          <a:xfrm>
            <a:off x="565693" y="4343778"/>
            <a:ext cx="483110" cy="48311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2</a:t>
            </a:r>
          </a:p>
        </p:txBody>
      </p:sp>
      <p:grpSp>
        <p:nvGrpSpPr>
          <p:cNvPr id="26" name="Group 25">
            <a:extLst>
              <a:ext uri="{FF2B5EF4-FFF2-40B4-BE49-F238E27FC236}">
                <a16:creationId xmlns:a16="http://schemas.microsoft.com/office/drawing/2014/main" id="{233A2C1B-A97F-9992-212C-1E6C2058536B}"/>
              </a:ext>
            </a:extLst>
          </p:cNvPr>
          <p:cNvGrpSpPr>
            <a:grpSpLocks noChangeAspect="1"/>
          </p:cNvGrpSpPr>
          <p:nvPr/>
        </p:nvGrpSpPr>
        <p:grpSpPr>
          <a:xfrm>
            <a:off x="3973712" y="711292"/>
            <a:ext cx="2462428" cy="1240410"/>
            <a:chOff x="1554243" y="4792976"/>
            <a:chExt cx="2931835" cy="1476866"/>
          </a:xfrm>
        </p:grpSpPr>
        <p:pic>
          <p:nvPicPr>
            <p:cNvPr id="27" name="Picture 26" descr="Shape&#10;&#10;Description automatically generated with medium confidence">
              <a:extLst>
                <a:ext uri="{FF2B5EF4-FFF2-40B4-BE49-F238E27FC236}">
                  <a16:creationId xmlns:a16="http://schemas.microsoft.com/office/drawing/2014/main" id="{0C4620B7-FB9B-6884-6B16-A9CDE67312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4478" y="4945249"/>
              <a:ext cx="2631600" cy="1324593"/>
            </a:xfrm>
            <a:prstGeom prst="rect">
              <a:avLst/>
            </a:prstGeom>
          </p:spPr>
        </p:pic>
        <p:sp>
          <p:nvSpPr>
            <p:cNvPr id="28" name="TextBox 27">
              <a:extLst>
                <a:ext uri="{FF2B5EF4-FFF2-40B4-BE49-F238E27FC236}">
                  <a16:creationId xmlns:a16="http://schemas.microsoft.com/office/drawing/2014/main" id="{F6A88606-70D3-74D7-05CE-FDAD4D5BE14F}"/>
                </a:ext>
              </a:extLst>
            </p:cNvPr>
            <p:cNvSpPr txBox="1"/>
            <p:nvPr/>
          </p:nvSpPr>
          <p:spPr>
            <a:xfrm>
              <a:off x="2818572" y="5451814"/>
              <a:ext cx="703412" cy="306644"/>
            </a:xfrm>
            <a:prstGeom prst="rect">
              <a:avLst/>
            </a:prstGeom>
            <a:noFill/>
          </p:spPr>
          <p:txBody>
            <a:bodyPr wrap="square" rtlCol="0">
              <a:spAutoFit/>
            </a:bodyPr>
            <a:lstStyle/>
            <a:p>
              <a:pPr algn="ctr"/>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Förstå</a:t>
              </a:r>
            </a:p>
          </p:txBody>
        </p:sp>
        <p:sp>
          <p:nvSpPr>
            <p:cNvPr id="29" name="TextBox 28">
              <a:extLst>
                <a:ext uri="{FF2B5EF4-FFF2-40B4-BE49-F238E27FC236}">
                  <a16:creationId xmlns:a16="http://schemas.microsoft.com/office/drawing/2014/main" id="{AFB714BC-0427-94B7-B0C2-53FC8372FD71}"/>
                </a:ext>
              </a:extLst>
            </p:cNvPr>
            <p:cNvSpPr txBox="1"/>
            <p:nvPr/>
          </p:nvSpPr>
          <p:spPr>
            <a:xfrm>
              <a:off x="3677813" y="5465498"/>
              <a:ext cx="808264" cy="306644"/>
            </a:xfrm>
            <a:prstGeom prst="rect">
              <a:avLst/>
            </a:prstGeom>
            <a:noFill/>
          </p:spPr>
          <p:txBody>
            <a:bodyPr wrap="square" rtlCol="0">
              <a:spAutoFit/>
            </a:bodyPr>
            <a:lstStyle/>
            <a:p>
              <a:pPr algn="ctr"/>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Planera</a:t>
              </a:r>
            </a:p>
          </p:txBody>
        </p:sp>
        <p:sp>
          <p:nvSpPr>
            <p:cNvPr id="30" name="TextBox 29">
              <a:extLst>
                <a:ext uri="{FF2B5EF4-FFF2-40B4-BE49-F238E27FC236}">
                  <a16:creationId xmlns:a16="http://schemas.microsoft.com/office/drawing/2014/main" id="{0C4B38A7-A1A1-D62E-5CFC-B1F57B68ABCA}"/>
                </a:ext>
              </a:extLst>
            </p:cNvPr>
            <p:cNvSpPr txBox="1"/>
            <p:nvPr/>
          </p:nvSpPr>
          <p:spPr>
            <a:xfrm>
              <a:off x="1911475" y="5468535"/>
              <a:ext cx="1271526" cy="306644"/>
            </a:xfrm>
            <a:prstGeom prst="rect">
              <a:avLst/>
            </a:prstGeom>
            <a:noFill/>
          </p:spPr>
          <p:txBody>
            <a:bodyPr wrap="square" rtlCol="0">
              <a:spAutoFit/>
            </a:bodyPr>
            <a:lstStyle/>
            <a:p>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Observera</a:t>
              </a:r>
            </a:p>
          </p:txBody>
        </p:sp>
        <p:sp>
          <p:nvSpPr>
            <p:cNvPr id="31" name="Notched Right Arrow 30">
              <a:extLst>
                <a:ext uri="{FF2B5EF4-FFF2-40B4-BE49-F238E27FC236}">
                  <a16:creationId xmlns:a16="http://schemas.microsoft.com/office/drawing/2014/main" id="{090E058E-652D-3C6A-FE12-ABA22858E855}"/>
                </a:ext>
              </a:extLst>
            </p:cNvPr>
            <p:cNvSpPr/>
            <p:nvPr/>
          </p:nvSpPr>
          <p:spPr>
            <a:xfrm rot="5400000" flipV="1">
              <a:off x="1349130" y="4998089"/>
              <a:ext cx="593554" cy="183328"/>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latin typeface="Lato" panose="020F0502020204030203" pitchFamily="34" charset="0"/>
                <a:ea typeface="Lato" panose="020F0502020204030203" pitchFamily="34" charset="0"/>
                <a:cs typeface="Lato" panose="020F0502020204030203" pitchFamily="34" charset="0"/>
              </a:endParaRPr>
            </a:p>
          </p:txBody>
        </p:sp>
      </p:grpSp>
      <p:sp>
        <p:nvSpPr>
          <p:cNvPr id="32" name="TextBox 31">
            <a:extLst>
              <a:ext uri="{FF2B5EF4-FFF2-40B4-BE49-F238E27FC236}">
                <a16:creationId xmlns:a16="http://schemas.microsoft.com/office/drawing/2014/main" id="{50860411-B1CA-411A-723C-62A4DDB731A5}"/>
              </a:ext>
            </a:extLst>
          </p:cNvPr>
          <p:cNvSpPr txBox="1"/>
          <p:nvPr/>
        </p:nvSpPr>
        <p:spPr>
          <a:xfrm>
            <a:off x="4890399" y="649878"/>
            <a:ext cx="875127" cy="230832"/>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p>
        </p:txBody>
      </p:sp>
      <p:sp>
        <p:nvSpPr>
          <p:cNvPr id="33" name="TextBox 32">
            <a:extLst>
              <a:ext uri="{FF2B5EF4-FFF2-40B4-BE49-F238E27FC236}">
                <a16:creationId xmlns:a16="http://schemas.microsoft.com/office/drawing/2014/main" id="{873BD4D6-1A0E-BBD5-3441-1A5EE2F357D8}"/>
              </a:ext>
            </a:extLst>
          </p:cNvPr>
          <p:cNvSpPr txBox="1"/>
          <p:nvPr/>
        </p:nvSpPr>
        <p:spPr>
          <a:xfrm>
            <a:off x="3911247" y="1210858"/>
            <a:ext cx="372070" cy="338554"/>
          </a:xfrm>
          <a:prstGeom prst="rect">
            <a:avLst/>
          </a:prstGeom>
          <a:noFill/>
        </p:spPr>
        <p:txBody>
          <a:bodyPr wrap="square" rtlCol="0">
            <a:spAutoFit/>
          </a:bodyPr>
          <a:lstStyle/>
          <a:p>
            <a:r>
              <a:rPr lang="sv-SE" sz="1600" b="1" dirty="0">
                <a:latin typeface="Lato Light" panose="020F0502020204030203" pitchFamily="34" charset="0"/>
                <a:ea typeface="Lato Light" panose="020F0502020204030203" pitchFamily="34" charset="0"/>
                <a:cs typeface="Lato Light" panose="020F0502020204030203" pitchFamily="34" charset="0"/>
              </a:rPr>
              <a:t>?</a:t>
            </a:r>
            <a:endParaRPr lang="sv-SE" sz="12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34" name="Rektangel 6">
            <a:extLst>
              <a:ext uri="{FF2B5EF4-FFF2-40B4-BE49-F238E27FC236}">
                <a16:creationId xmlns:a16="http://schemas.microsoft.com/office/drawing/2014/main" id="{D5611AA7-F9E6-ED9C-298A-A5A690A75B77}"/>
              </a:ext>
            </a:extLst>
          </p:cNvPr>
          <p:cNvSpPr/>
          <p:nvPr/>
        </p:nvSpPr>
        <p:spPr>
          <a:xfrm>
            <a:off x="986475" y="3410782"/>
            <a:ext cx="5325491" cy="74425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Vad är den preliminära frågan? Hur förklarar ni för andra vad ni är ute efter med samverkansprocessen?</a:t>
            </a:r>
          </a:p>
        </p:txBody>
      </p:sp>
      <p:sp>
        <p:nvSpPr>
          <p:cNvPr id="35" name="Ellips 10">
            <a:extLst>
              <a:ext uri="{FF2B5EF4-FFF2-40B4-BE49-F238E27FC236}">
                <a16:creationId xmlns:a16="http://schemas.microsoft.com/office/drawing/2014/main" id="{33CCAEAA-E7D8-45D0-F4E7-4AB9E1DACF45}"/>
              </a:ext>
            </a:extLst>
          </p:cNvPr>
          <p:cNvSpPr/>
          <p:nvPr/>
        </p:nvSpPr>
        <p:spPr>
          <a:xfrm>
            <a:off x="565184" y="3541354"/>
            <a:ext cx="483110" cy="48311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ctr" anchorCtr="0" forceAA="0" compatLnSpc="1">
            <a:prstTxWarp prst="textNoShape">
              <a:avLst/>
            </a:prstTxWarp>
            <a:noAutofit/>
          </a:bodyPr>
          <a:lstStyle/>
          <a:p>
            <a:pPr algn="ctr">
              <a:spcBef>
                <a:spcPts val="169"/>
              </a:spcBef>
            </a:pPr>
            <a:r>
              <a:rPr lang="sv-SE" sz="1200" b="1" dirty="0">
                <a:solidFill>
                  <a:schemeClr val="bg1"/>
                </a:solidFill>
                <a:latin typeface="Arial" panose="020B0604020202020204" pitchFamily="34" charset="0"/>
                <a:cs typeface="Arial" panose="020B0604020202020204" pitchFamily="34" charset="0"/>
              </a:rPr>
              <a:t>1</a:t>
            </a:r>
          </a:p>
        </p:txBody>
      </p:sp>
      <p:pic>
        <p:nvPicPr>
          <p:cNvPr id="4" name="Picture 3" descr="Logo&#10;&#10;Description automatically generated">
            <a:extLst>
              <a:ext uri="{FF2B5EF4-FFF2-40B4-BE49-F238E27FC236}">
                <a16:creationId xmlns:a16="http://schemas.microsoft.com/office/drawing/2014/main" id="{73463B77-5F06-E790-C179-82C8B750DE10}"/>
              </a:ext>
            </a:extLst>
          </p:cNvPr>
          <p:cNvPicPr>
            <a:picLocks noChangeAspect="1"/>
          </p:cNvPicPr>
          <p:nvPr/>
        </p:nvPicPr>
        <p:blipFill>
          <a:blip r:embed="rId3"/>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45775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25E13C5-F873-2749-A0A9-FACEB270031E}"/>
              </a:ext>
            </a:extLst>
          </p:cNvPr>
          <p:cNvSpPr/>
          <p:nvPr/>
        </p:nvSpPr>
        <p:spPr>
          <a:xfrm>
            <a:off x="215404" y="1787997"/>
            <a:ext cx="6455219" cy="2699226"/>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3" name="Content Placeholder 2">
            <a:extLst>
              <a:ext uri="{FF2B5EF4-FFF2-40B4-BE49-F238E27FC236}">
                <a16:creationId xmlns:a16="http://schemas.microsoft.com/office/drawing/2014/main" id="{489FA423-B2DF-FE40-9B5F-DF932960AEB7}"/>
              </a:ext>
            </a:extLst>
          </p:cNvPr>
          <p:cNvSpPr>
            <a:spLocks noGrp="1"/>
          </p:cNvSpPr>
          <p:nvPr>
            <p:ph idx="1"/>
          </p:nvPr>
        </p:nvSpPr>
        <p:spPr>
          <a:xfrm>
            <a:off x="228884" y="4611688"/>
            <a:ext cx="6455219" cy="1105872"/>
          </a:xfrm>
        </p:spPr>
        <p:txBody>
          <a:bodyPr>
            <a:normAutofit/>
          </a:bodyPr>
          <a:lstStyle/>
          <a:p>
            <a:pPr marL="0" indent="0">
              <a:buNone/>
            </a:pPr>
            <a:r>
              <a:rPr lang="sv-SE" sz="1200" dirty="0">
                <a:latin typeface="Lato" panose="020F0502020204030203" pitchFamily="34" charset="0"/>
                <a:ea typeface="Lato" panose="020F0502020204030203" pitchFamily="34" charset="0"/>
                <a:cs typeface="Lato" panose="020F0502020204030203" pitchFamily="34" charset="0"/>
              </a:rPr>
              <a:t>Samtals- eller dialogfasen består av möten mellan intressenter. Här möter de varandra (eventuellt i olika konstellationer eller arbetsgrupper).</a:t>
            </a:r>
          </a:p>
          <a:p>
            <a:pPr marL="0" indent="0">
              <a:buNone/>
            </a:pPr>
            <a:r>
              <a:rPr lang="sv-SE" sz="1200" dirty="0">
                <a:latin typeface="Lato" panose="020F0502020204030203" pitchFamily="34" charset="0"/>
                <a:ea typeface="Lato" panose="020F0502020204030203" pitchFamily="34" charset="0"/>
                <a:cs typeface="Lato" panose="020F0502020204030203" pitchFamily="34" charset="0"/>
              </a:rPr>
              <a:t>På följande bilderna beskriver vi den lyssnande fasen, dialogfasen (med två olika delar) och konkretiseringsfasen.</a:t>
            </a:r>
          </a:p>
        </p:txBody>
      </p:sp>
      <p:sp>
        <p:nvSpPr>
          <p:cNvPr id="23" name="Notched Right Arrow 22">
            <a:extLst>
              <a:ext uri="{FF2B5EF4-FFF2-40B4-BE49-F238E27FC236}">
                <a16:creationId xmlns:a16="http://schemas.microsoft.com/office/drawing/2014/main" id="{CE4A52F7-EC4A-E44A-9971-5BEBEE5EBE43}"/>
              </a:ext>
            </a:extLst>
          </p:cNvPr>
          <p:cNvSpPr/>
          <p:nvPr/>
        </p:nvSpPr>
        <p:spPr>
          <a:xfrm rot="6553591" flipV="1">
            <a:off x="1155589" y="2108616"/>
            <a:ext cx="460621" cy="270119"/>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27" name="Rectangle 26">
            <a:extLst>
              <a:ext uri="{FF2B5EF4-FFF2-40B4-BE49-F238E27FC236}">
                <a16:creationId xmlns:a16="http://schemas.microsoft.com/office/drawing/2014/main" id="{7F79B4CB-C591-B43D-9AC1-49793412655C}"/>
              </a:ext>
            </a:extLst>
          </p:cNvPr>
          <p:cNvSpPr/>
          <p:nvPr/>
        </p:nvSpPr>
        <p:spPr>
          <a:xfrm>
            <a:off x="221680" y="235367"/>
            <a:ext cx="6414639" cy="1443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itle 1">
            <a:extLst>
              <a:ext uri="{FF2B5EF4-FFF2-40B4-BE49-F238E27FC236}">
                <a16:creationId xmlns:a16="http://schemas.microsoft.com/office/drawing/2014/main" id="{3B9DC9A4-45D1-1458-3C29-455C804FD2F7}"/>
              </a:ext>
            </a:extLst>
          </p:cNvPr>
          <p:cNvSpPr txBox="1">
            <a:spLocks/>
          </p:cNvSpPr>
          <p:nvPr/>
        </p:nvSpPr>
        <p:spPr>
          <a:xfrm>
            <a:off x="410289" y="543751"/>
            <a:ext cx="6092410" cy="745629"/>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solidFill>
                  <a:schemeClr val="bg1"/>
                </a:solidFill>
              </a:rPr>
              <a:t>FÖRBEREDNING </a:t>
            </a:r>
          </a:p>
        </p:txBody>
      </p:sp>
      <p:grpSp>
        <p:nvGrpSpPr>
          <p:cNvPr id="38" name="Group 37">
            <a:extLst>
              <a:ext uri="{FF2B5EF4-FFF2-40B4-BE49-F238E27FC236}">
                <a16:creationId xmlns:a16="http://schemas.microsoft.com/office/drawing/2014/main" id="{625E1F81-45BC-D273-4923-EEBCF1EA8BE4}"/>
              </a:ext>
            </a:extLst>
          </p:cNvPr>
          <p:cNvGrpSpPr/>
          <p:nvPr/>
        </p:nvGrpSpPr>
        <p:grpSpPr>
          <a:xfrm>
            <a:off x="266075" y="2374727"/>
            <a:ext cx="6325849" cy="1870321"/>
            <a:chOff x="344774" y="2823916"/>
            <a:chExt cx="6325849" cy="1870321"/>
          </a:xfrm>
        </p:grpSpPr>
        <p:pic>
          <p:nvPicPr>
            <p:cNvPr id="39" name="Picture 38" descr="Shape&#10;&#10;Description automatically generated with medium confidence">
              <a:extLst>
                <a:ext uri="{FF2B5EF4-FFF2-40B4-BE49-F238E27FC236}">
                  <a16:creationId xmlns:a16="http://schemas.microsoft.com/office/drawing/2014/main" id="{188340C4-57F9-9A65-942C-F0A95D4D6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7126" y="3387010"/>
              <a:ext cx="1673497" cy="979320"/>
            </a:xfrm>
            <a:prstGeom prst="rect">
              <a:avLst/>
            </a:prstGeom>
          </p:spPr>
        </p:pic>
        <p:sp>
          <p:nvSpPr>
            <p:cNvPr id="40" name="TextBox 39">
              <a:extLst>
                <a:ext uri="{FF2B5EF4-FFF2-40B4-BE49-F238E27FC236}">
                  <a16:creationId xmlns:a16="http://schemas.microsoft.com/office/drawing/2014/main" id="{5D9CC738-97AB-829C-AFCC-DC7AF5FA6787}"/>
                </a:ext>
              </a:extLst>
            </p:cNvPr>
            <p:cNvSpPr txBox="1"/>
            <p:nvPr/>
          </p:nvSpPr>
          <p:spPr>
            <a:xfrm>
              <a:off x="624731" y="3063651"/>
              <a:ext cx="1089604"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1" name="TextBox 40">
              <a:extLst>
                <a:ext uri="{FF2B5EF4-FFF2-40B4-BE49-F238E27FC236}">
                  <a16:creationId xmlns:a16="http://schemas.microsoft.com/office/drawing/2014/main" id="{146A8640-D3F6-C30D-EEC6-738EC115A010}"/>
                </a:ext>
              </a:extLst>
            </p:cNvPr>
            <p:cNvSpPr txBox="1"/>
            <p:nvPr/>
          </p:nvSpPr>
          <p:spPr>
            <a:xfrm>
              <a:off x="5329060" y="3052662"/>
              <a:ext cx="1117122"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GENOMFÖRA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9227CB99-1A53-643B-E498-2B2385D79223}"/>
                </a:ext>
              </a:extLst>
            </p:cNvPr>
            <p:cNvSpPr txBox="1"/>
            <p:nvPr/>
          </p:nvSpPr>
          <p:spPr>
            <a:xfrm>
              <a:off x="982762" y="3777669"/>
              <a:ext cx="447317"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Förstå</a:t>
              </a:r>
            </a:p>
          </p:txBody>
        </p:sp>
        <p:sp>
          <p:nvSpPr>
            <p:cNvPr id="43" name="TextBox 42">
              <a:extLst>
                <a:ext uri="{FF2B5EF4-FFF2-40B4-BE49-F238E27FC236}">
                  <a16:creationId xmlns:a16="http://schemas.microsoft.com/office/drawing/2014/main" id="{CEDD7259-EA7B-4047-CBF5-49D44E7740FF}"/>
                </a:ext>
              </a:extLst>
            </p:cNvPr>
            <p:cNvSpPr txBox="1"/>
            <p:nvPr/>
          </p:nvSpPr>
          <p:spPr>
            <a:xfrm>
              <a:off x="1458917" y="3775423"/>
              <a:ext cx="51399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Planera</a:t>
              </a:r>
            </a:p>
          </p:txBody>
        </p:sp>
        <p:sp>
          <p:nvSpPr>
            <p:cNvPr id="44" name="TextBox 43">
              <a:extLst>
                <a:ext uri="{FF2B5EF4-FFF2-40B4-BE49-F238E27FC236}">
                  <a16:creationId xmlns:a16="http://schemas.microsoft.com/office/drawing/2014/main" id="{609BD0BC-6964-F702-AFB5-76B6BCDC144D}"/>
                </a:ext>
              </a:extLst>
            </p:cNvPr>
            <p:cNvSpPr txBox="1"/>
            <p:nvPr/>
          </p:nvSpPr>
          <p:spPr>
            <a:xfrm>
              <a:off x="5528453" y="3792482"/>
              <a:ext cx="66041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45" name="TextBox 44">
              <a:extLst>
                <a:ext uri="{FF2B5EF4-FFF2-40B4-BE49-F238E27FC236}">
                  <a16:creationId xmlns:a16="http://schemas.microsoft.com/office/drawing/2014/main" id="{968F1604-77FF-9917-DB12-74A1A8387851}"/>
                </a:ext>
              </a:extLst>
            </p:cNvPr>
            <p:cNvSpPr txBox="1"/>
            <p:nvPr/>
          </p:nvSpPr>
          <p:spPr>
            <a:xfrm>
              <a:off x="6128602" y="3796766"/>
              <a:ext cx="51399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Justera</a:t>
              </a:r>
            </a:p>
          </p:txBody>
        </p:sp>
        <p:sp>
          <p:nvSpPr>
            <p:cNvPr id="46" name="TextBox 45">
              <a:extLst>
                <a:ext uri="{FF2B5EF4-FFF2-40B4-BE49-F238E27FC236}">
                  <a16:creationId xmlns:a16="http://schemas.microsoft.com/office/drawing/2014/main" id="{2A17A786-5DA3-09EA-CA4D-239AA31DFBC5}"/>
                </a:ext>
              </a:extLst>
            </p:cNvPr>
            <p:cNvSpPr txBox="1"/>
            <p:nvPr/>
          </p:nvSpPr>
          <p:spPr>
            <a:xfrm>
              <a:off x="5005886" y="3793902"/>
              <a:ext cx="445755"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Testa</a:t>
              </a:r>
            </a:p>
          </p:txBody>
        </p:sp>
        <p:grpSp>
          <p:nvGrpSpPr>
            <p:cNvPr id="47" name="Group 46">
              <a:extLst>
                <a:ext uri="{FF2B5EF4-FFF2-40B4-BE49-F238E27FC236}">
                  <a16:creationId xmlns:a16="http://schemas.microsoft.com/office/drawing/2014/main" id="{6CBC067D-3DF2-BC62-79F7-A719535F1611}"/>
                </a:ext>
              </a:extLst>
            </p:cNvPr>
            <p:cNvGrpSpPr/>
            <p:nvPr/>
          </p:nvGrpSpPr>
          <p:grpSpPr>
            <a:xfrm>
              <a:off x="2115573" y="3075205"/>
              <a:ext cx="2766660" cy="1619032"/>
              <a:chOff x="3556223" y="1933441"/>
              <a:chExt cx="5098787" cy="3021163"/>
            </a:xfrm>
          </p:grpSpPr>
          <p:pic>
            <p:nvPicPr>
              <p:cNvPr id="51" name="Picture 50" descr="Shape&#10;&#10;Description automatically generated with medium confidence">
                <a:extLst>
                  <a:ext uri="{FF2B5EF4-FFF2-40B4-BE49-F238E27FC236}">
                    <a16:creationId xmlns:a16="http://schemas.microsoft.com/office/drawing/2014/main" id="{BFE011DC-7B8E-71E1-D6EA-A93A27576A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52" name="TextBox 51">
                <a:extLst>
                  <a:ext uri="{FF2B5EF4-FFF2-40B4-BE49-F238E27FC236}">
                    <a16:creationId xmlns:a16="http://schemas.microsoft.com/office/drawing/2014/main" id="{46FB0DE6-7706-60C2-8D5D-3D6A010C7812}"/>
                  </a:ext>
                </a:extLst>
              </p:cNvPr>
              <p:cNvSpPr txBox="1"/>
              <p:nvPr/>
            </p:nvSpPr>
            <p:spPr>
              <a:xfrm>
                <a:off x="3767964" y="3279897"/>
                <a:ext cx="758740" cy="37823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53" name="TextBox 52">
                <a:extLst>
                  <a:ext uri="{FF2B5EF4-FFF2-40B4-BE49-F238E27FC236}">
                    <a16:creationId xmlns:a16="http://schemas.microsoft.com/office/drawing/2014/main" id="{4C89BEE9-7E6E-1D85-E93A-A00146E8F19F}"/>
                  </a:ext>
                </a:extLst>
              </p:cNvPr>
              <p:cNvSpPr txBox="1"/>
              <p:nvPr/>
            </p:nvSpPr>
            <p:spPr>
              <a:xfrm>
                <a:off x="5597595" y="2221478"/>
                <a:ext cx="982427" cy="567355"/>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54" name="TextBox 53">
                <a:extLst>
                  <a:ext uri="{FF2B5EF4-FFF2-40B4-BE49-F238E27FC236}">
                    <a16:creationId xmlns:a16="http://schemas.microsoft.com/office/drawing/2014/main" id="{AC0ED276-5373-6CF6-60C8-76FF6C90CEEB}"/>
                  </a:ext>
                </a:extLst>
              </p:cNvPr>
              <p:cNvSpPr txBox="1"/>
              <p:nvPr/>
            </p:nvSpPr>
            <p:spPr>
              <a:xfrm>
                <a:off x="5614405" y="4136014"/>
                <a:ext cx="982427" cy="567355"/>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55" name="TextBox 54">
                <a:extLst>
                  <a:ext uri="{FF2B5EF4-FFF2-40B4-BE49-F238E27FC236}">
                    <a16:creationId xmlns:a16="http://schemas.microsoft.com/office/drawing/2014/main" id="{98E5D056-9571-FC6C-68FE-416F732C1A4C}"/>
                  </a:ext>
                </a:extLst>
              </p:cNvPr>
              <p:cNvSpPr txBox="1"/>
              <p:nvPr/>
            </p:nvSpPr>
            <p:spPr>
              <a:xfrm>
                <a:off x="7225189" y="3305065"/>
                <a:ext cx="1174035" cy="37823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56" name="Straight Arrow Connector 55">
                <a:extLst>
                  <a:ext uri="{FF2B5EF4-FFF2-40B4-BE49-F238E27FC236}">
                    <a16:creationId xmlns:a16="http://schemas.microsoft.com/office/drawing/2014/main" id="{54D6728B-6F35-CAC9-E3B0-9FE2EF4FBB3B}"/>
                  </a:ext>
                </a:extLst>
              </p:cNvPr>
              <p:cNvCxnSpPr>
                <a:cxnSpLocks/>
                <a:endCxn id="53" idx="1"/>
              </p:cNvCxnSpPr>
              <p:nvPr/>
            </p:nvCxnSpPr>
            <p:spPr>
              <a:xfrm flipV="1">
                <a:off x="4359328" y="2505157"/>
                <a:ext cx="1238267" cy="76674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708636F-7147-3087-634C-77376C762E10}"/>
                  </a:ext>
                </a:extLst>
              </p:cNvPr>
              <p:cNvCxnSpPr>
                <a:cxnSpLocks/>
                <a:endCxn id="55" idx="0"/>
              </p:cNvCxnSpPr>
              <p:nvPr/>
            </p:nvCxnSpPr>
            <p:spPr>
              <a:xfrm>
                <a:off x="6596832" y="2407647"/>
                <a:ext cx="1215376" cy="8974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BECEB79-DD9B-4667-B47A-D7F5E1A4D65D}"/>
                  </a:ext>
                </a:extLst>
              </p:cNvPr>
              <p:cNvCxnSpPr>
                <a:cxnSpLocks/>
                <a:stCxn id="52" idx="2"/>
                <a:endCxn id="54" idx="1"/>
              </p:cNvCxnSpPr>
              <p:nvPr/>
            </p:nvCxnSpPr>
            <p:spPr>
              <a:xfrm>
                <a:off x="4147335" y="3658133"/>
                <a:ext cx="1467070" cy="76155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2CFB8AF-0F90-A029-451E-2C484ECB7448}"/>
                  </a:ext>
                </a:extLst>
              </p:cNvPr>
              <p:cNvCxnSpPr>
                <a:cxnSpLocks/>
                <a:stCxn id="54" idx="3"/>
                <a:endCxn id="55" idx="2"/>
              </p:cNvCxnSpPr>
              <p:nvPr/>
            </p:nvCxnSpPr>
            <p:spPr>
              <a:xfrm flipV="1">
                <a:off x="6596832" y="3683302"/>
                <a:ext cx="1215376" cy="7363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603C0E1-EF99-74C9-3D16-0F8799567A5E}"/>
                  </a:ext>
                </a:extLst>
              </p:cNvPr>
              <p:cNvCxnSpPr>
                <a:cxnSpLocks/>
                <a:stCxn id="54" idx="0"/>
                <a:endCxn id="53" idx="2"/>
              </p:cNvCxnSpPr>
              <p:nvPr/>
            </p:nvCxnSpPr>
            <p:spPr>
              <a:xfrm flipH="1" flipV="1">
                <a:off x="6088809" y="2788833"/>
                <a:ext cx="16809" cy="134718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ECA59CE6-37A5-0936-F0A5-E7E244163BD2}"/>
                </a:ext>
              </a:extLst>
            </p:cNvPr>
            <p:cNvSpPr txBox="1"/>
            <p:nvPr/>
          </p:nvSpPr>
          <p:spPr>
            <a:xfrm>
              <a:off x="402495" y="3777669"/>
              <a:ext cx="550225" cy="202696"/>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Observera</a:t>
              </a:r>
            </a:p>
          </p:txBody>
        </p:sp>
        <p:pic>
          <p:nvPicPr>
            <p:cNvPr id="49" name="Picture 48" descr="Shape&#10;&#10;Description automatically generated with medium confidence">
              <a:extLst>
                <a:ext uri="{FF2B5EF4-FFF2-40B4-BE49-F238E27FC236}">
                  <a16:creationId xmlns:a16="http://schemas.microsoft.com/office/drawing/2014/main" id="{3AECAD33-F208-4C6B-C10D-861E01BFC2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774" y="3368231"/>
              <a:ext cx="1673497" cy="979320"/>
            </a:xfrm>
            <a:prstGeom prst="rect">
              <a:avLst/>
            </a:prstGeom>
          </p:spPr>
        </p:pic>
        <p:sp>
          <p:nvSpPr>
            <p:cNvPr id="50" name="TextBox 49">
              <a:extLst>
                <a:ext uri="{FF2B5EF4-FFF2-40B4-BE49-F238E27FC236}">
                  <a16:creationId xmlns:a16="http://schemas.microsoft.com/office/drawing/2014/main" id="{0D867730-CF19-6CF8-B4E2-C78CB793AC98}"/>
                </a:ext>
              </a:extLst>
            </p:cNvPr>
            <p:cNvSpPr txBox="1"/>
            <p:nvPr/>
          </p:nvSpPr>
          <p:spPr>
            <a:xfrm>
              <a:off x="2944593" y="2823916"/>
              <a:ext cx="999876" cy="230832"/>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DIALOG</a:t>
              </a:r>
            </a:p>
          </p:txBody>
        </p:sp>
      </p:grpSp>
      <p:sp>
        <p:nvSpPr>
          <p:cNvPr id="62" name="Rectangle 61">
            <a:extLst>
              <a:ext uri="{FF2B5EF4-FFF2-40B4-BE49-F238E27FC236}">
                <a16:creationId xmlns:a16="http://schemas.microsoft.com/office/drawing/2014/main" id="{DDBC8434-250C-B161-D8F7-33BF1B14E52D}"/>
              </a:ext>
            </a:extLst>
          </p:cNvPr>
          <p:cNvSpPr/>
          <p:nvPr/>
        </p:nvSpPr>
        <p:spPr>
          <a:xfrm>
            <a:off x="2036874" y="1758252"/>
            <a:ext cx="4633749" cy="2884340"/>
          </a:xfrm>
          <a:prstGeom prst="rect">
            <a:avLst/>
          </a:prstGeom>
          <a:solidFill>
            <a:schemeClr val="bg1">
              <a:alpha val="451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grpSp>
        <p:nvGrpSpPr>
          <p:cNvPr id="75" name="Group 74">
            <a:extLst>
              <a:ext uri="{FF2B5EF4-FFF2-40B4-BE49-F238E27FC236}">
                <a16:creationId xmlns:a16="http://schemas.microsoft.com/office/drawing/2014/main" id="{64E9CCD1-DD84-85F3-FCCF-99BD03E01B98}"/>
              </a:ext>
            </a:extLst>
          </p:cNvPr>
          <p:cNvGrpSpPr/>
          <p:nvPr/>
        </p:nvGrpSpPr>
        <p:grpSpPr>
          <a:xfrm>
            <a:off x="1251175" y="5553111"/>
            <a:ext cx="4410635" cy="4232381"/>
            <a:chOff x="1251175" y="5553111"/>
            <a:chExt cx="4410635" cy="4232381"/>
          </a:xfrm>
        </p:grpSpPr>
        <p:sp>
          <p:nvSpPr>
            <p:cNvPr id="63" name="Rectangle 62">
              <a:extLst>
                <a:ext uri="{FF2B5EF4-FFF2-40B4-BE49-F238E27FC236}">
                  <a16:creationId xmlns:a16="http://schemas.microsoft.com/office/drawing/2014/main" id="{A2FD054B-7050-79A8-9CC4-031CCD1C1105}"/>
                </a:ext>
              </a:extLst>
            </p:cNvPr>
            <p:cNvSpPr/>
            <p:nvPr/>
          </p:nvSpPr>
          <p:spPr>
            <a:xfrm>
              <a:off x="1251175" y="5584015"/>
              <a:ext cx="4410635" cy="4201477"/>
            </a:xfrm>
            <a:prstGeom prst="rect">
              <a:avLst/>
            </a:prstGeom>
            <a:solidFill>
              <a:srgbClr val="FBE5D6">
                <a:alpha val="4012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4" name="Picture 63">
              <a:extLst>
                <a:ext uri="{FF2B5EF4-FFF2-40B4-BE49-F238E27FC236}">
                  <a16:creationId xmlns:a16="http://schemas.microsoft.com/office/drawing/2014/main" id="{5A0C4367-ACD1-2F89-4E0C-7368A95062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7569" y="5553111"/>
              <a:ext cx="3982862" cy="3745738"/>
            </a:xfrm>
            <a:prstGeom prst="rect">
              <a:avLst/>
            </a:prstGeom>
            <a:solidFill>
              <a:srgbClr val="FBE5D6">
                <a:alpha val="0"/>
              </a:srgbClr>
            </a:solidFill>
          </p:spPr>
        </p:pic>
        <p:sp>
          <p:nvSpPr>
            <p:cNvPr id="65" name="TextBox 64">
              <a:extLst>
                <a:ext uri="{FF2B5EF4-FFF2-40B4-BE49-F238E27FC236}">
                  <a16:creationId xmlns:a16="http://schemas.microsoft.com/office/drawing/2014/main" id="{00690621-708C-C01A-305E-DA7C9BAC8FFF}"/>
                </a:ext>
              </a:extLst>
            </p:cNvPr>
            <p:cNvSpPr txBox="1"/>
            <p:nvPr/>
          </p:nvSpPr>
          <p:spPr>
            <a:xfrm>
              <a:off x="2680445" y="6601038"/>
              <a:ext cx="1136809" cy="276999"/>
            </a:xfrm>
            <a:prstGeom prst="rect">
              <a:avLst/>
            </a:prstGeom>
            <a:noFill/>
          </p:spPr>
          <p:txBody>
            <a:bodyPr wrap="square" rtlCol="0">
              <a:spAutoFit/>
            </a:bodyPr>
            <a:lstStyle/>
            <a:p>
              <a:pPr algn="ctr"/>
              <a:r>
                <a:rPr lang="sv-SE" sz="12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FÖRBEREDA</a:t>
              </a:r>
              <a:endParaRPr lang="sv-SE" sz="1050" b="1" dirty="0">
                <a:solidFill>
                  <a:srgbClr val="C000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6" name="TextBox 65">
              <a:extLst>
                <a:ext uri="{FF2B5EF4-FFF2-40B4-BE49-F238E27FC236}">
                  <a16:creationId xmlns:a16="http://schemas.microsoft.com/office/drawing/2014/main" id="{5D27D7B3-F421-9C0F-AD09-FC0045BCE89B}"/>
                </a:ext>
              </a:extLst>
            </p:cNvPr>
            <p:cNvSpPr txBox="1"/>
            <p:nvPr/>
          </p:nvSpPr>
          <p:spPr>
            <a:xfrm>
              <a:off x="2286000" y="7260680"/>
              <a:ext cx="828000" cy="261610"/>
            </a:xfrm>
            <a:prstGeom prst="rect">
              <a:avLst/>
            </a:prstGeom>
            <a:solidFill>
              <a:schemeClr val="bg1">
                <a:alpha val="91000"/>
              </a:schemeClr>
            </a:solidFill>
          </p:spPr>
          <p:txBody>
            <a:bodyPr wrap="square" rtlCol="0">
              <a:spAutoFit/>
            </a:bodyPr>
            <a:lstStyle/>
            <a:p>
              <a:pPr algn="ctr"/>
              <a:r>
                <a:rPr lang="sv-SE" sz="11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Observera</a:t>
              </a:r>
            </a:p>
          </p:txBody>
        </p:sp>
        <p:sp>
          <p:nvSpPr>
            <p:cNvPr id="67" name="TextBox 66">
              <a:extLst>
                <a:ext uri="{FF2B5EF4-FFF2-40B4-BE49-F238E27FC236}">
                  <a16:creationId xmlns:a16="http://schemas.microsoft.com/office/drawing/2014/main" id="{A67E8F2F-5823-E9EB-48A4-A2343F5148C1}"/>
                </a:ext>
              </a:extLst>
            </p:cNvPr>
            <p:cNvSpPr txBox="1"/>
            <p:nvPr/>
          </p:nvSpPr>
          <p:spPr>
            <a:xfrm>
              <a:off x="3136792" y="7943925"/>
              <a:ext cx="584413" cy="261610"/>
            </a:xfrm>
            <a:prstGeom prst="rect">
              <a:avLst/>
            </a:prstGeom>
            <a:solidFill>
              <a:schemeClr val="bg1">
                <a:alpha val="91000"/>
              </a:schemeClr>
            </a:solidFill>
          </p:spPr>
          <p:txBody>
            <a:bodyPr wrap="square" rtlCol="0">
              <a:spAutoFit/>
            </a:bodyPr>
            <a:lstStyle/>
            <a:p>
              <a:pPr algn="ctr"/>
              <a:r>
                <a:rPr lang="sv-SE" sz="11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Förstå</a:t>
              </a:r>
              <a:r>
                <a:rPr lang="sv-SE"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68" name="TextBox 67">
              <a:extLst>
                <a:ext uri="{FF2B5EF4-FFF2-40B4-BE49-F238E27FC236}">
                  <a16:creationId xmlns:a16="http://schemas.microsoft.com/office/drawing/2014/main" id="{975F9CE3-6BC2-9FDB-4CEE-419C443B44F3}"/>
                </a:ext>
              </a:extLst>
            </p:cNvPr>
            <p:cNvSpPr txBox="1"/>
            <p:nvPr/>
          </p:nvSpPr>
          <p:spPr>
            <a:xfrm>
              <a:off x="3812653" y="7129875"/>
              <a:ext cx="658462" cy="261610"/>
            </a:xfrm>
            <a:prstGeom prst="rect">
              <a:avLst/>
            </a:prstGeom>
            <a:solidFill>
              <a:schemeClr val="bg1">
                <a:alpha val="91000"/>
              </a:schemeClr>
            </a:solidFill>
          </p:spPr>
          <p:txBody>
            <a:bodyPr wrap="square" rtlCol="0">
              <a:spAutoFit/>
            </a:bodyPr>
            <a:lstStyle/>
            <a:p>
              <a:pPr algn="ctr"/>
              <a:r>
                <a:rPr lang="sv-SE" sz="11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Planera</a:t>
              </a:r>
            </a:p>
          </p:txBody>
        </p:sp>
        <p:sp>
          <p:nvSpPr>
            <p:cNvPr id="69" name="TextBox 68">
              <a:extLst>
                <a:ext uri="{FF2B5EF4-FFF2-40B4-BE49-F238E27FC236}">
                  <a16:creationId xmlns:a16="http://schemas.microsoft.com/office/drawing/2014/main" id="{D5691FD1-9E1F-E664-2B01-61FFA871E7AB}"/>
                </a:ext>
              </a:extLst>
            </p:cNvPr>
            <p:cNvSpPr txBox="1"/>
            <p:nvPr/>
          </p:nvSpPr>
          <p:spPr>
            <a:xfrm>
              <a:off x="2680445" y="5877180"/>
              <a:ext cx="1136809" cy="276999"/>
            </a:xfrm>
            <a:prstGeom prst="rect">
              <a:avLst/>
            </a:prstGeom>
            <a:noFill/>
          </p:spPr>
          <p:txBody>
            <a:bodyPr wrap="square" rtlCol="0">
              <a:spAutoFit/>
            </a:bodyPr>
            <a:lstStyle/>
            <a:p>
              <a:pPr algn="ctr"/>
              <a:r>
                <a:rPr lang="sv-SE" sz="120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SAMTALA</a:t>
              </a:r>
              <a:endParaRPr lang="sv-SE" sz="105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0" name="TextBox 69">
              <a:extLst>
                <a:ext uri="{FF2B5EF4-FFF2-40B4-BE49-F238E27FC236}">
                  <a16:creationId xmlns:a16="http://schemas.microsoft.com/office/drawing/2014/main" id="{47A13082-DF59-2D9C-83F3-BCC02F8995FF}"/>
                </a:ext>
              </a:extLst>
            </p:cNvPr>
            <p:cNvSpPr txBox="1"/>
            <p:nvPr/>
          </p:nvSpPr>
          <p:spPr>
            <a:xfrm>
              <a:off x="1804956" y="7004651"/>
              <a:ext cx="612000" cy="261610"/>
            </a:xfrm>
            <a:prstGeom prst="rect">
              <a:avLst/>
            </a:prstGeom>
            <a:solidFill>
              <a:schemeClr val="bg1"/>
            </a:solidFill>
          </p:spPr>
          <p:txBody>
            <a:bodyPr wrap="square" rtlCol="0">
              <a:spAutoFit/>
            </a:bodyPr>
            <a:lstStyle/>
            <a:p>
              <a:pPr algn="ctr"/>
              <a:r>
                <a:rPr lang="sv-SE" sz="1100" dirty="0">
                  <a:solidFill>
                    <a:schemeClr val="bg1">
                      <a:lumMod val="75000"/>
                    </a:schemeClr>
                  </a:solidFill>
                  <a:latin typeface="Lato Light" panose="020F0502020204030203" pitchFamily="34" charset="0"/>
                  <a:ea typeface="Lato Light" panose="020F0502020204030203" pitchFamily="34" charset="0"/>
                  <a:cs typeface="Lato Light" panose="020F0502020204030203" pitchFamily="34" charset="0"/>
                </a:rPr>
                <a:t>Lyssna</a:t>
              </a:r>
              <a:r>
                <a:rPr lang="sv-SE" sz="11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71" name="TextBox 70">
              <a:extLst>
                <a:ext uri="{FF2B5EF4-FFF2-40B4-BE49-F238E27FC236}">
                  <a16:creationId xmlns:a16="http://schemas.microsoft.com/office/drawing/2014/main" id="{EB2EEAD1-7907-C4DD-E31F-D32629743953}"/>
                </a:ext>
              </a:extLst>
            </p:cNvPr>
            <p:cNvSpPr txBox="1"/>
            <p:nvPr/>
          </p:nvSpPr>
          <p:spPr>
            <a:xfrm>
              <a:off x="2081380" y="8331834"/>
              <a:ext cx="1014193" cy="261610"/>
            </a:xfrm>
            <a:prstGeom prst="rect">
              <a:avLst/>
            </a:prstGeom>
            <a:solidFill>
              <a:schemeClr val="bg1"/>
            </a:solidFill>
          </p:spPr>
          <p:txBody>
            <a:bodyPr wrap="square" rtlCol="0">
              <a:spAutoFit/>
            </a:bodyPr>
            <a:lstStyle/>
            <a:p>
              <a:pPr algn="ctr"/>
              <a:r>
                <a:rPr lang="sv-SE" sz="1100" dirty="0">
                  <a:solidFill>
                    <a:schemeClr val="bg1">
                      <a:lumMod val="75000"/>
                    </a:schemeClr>
                  </a:solidFill>
                  <a:latin typeface="Lato Light" panose="020F0502020204030203" pitchFamily="34" charset="0"/>
                  <a:ea typeface="Lato Light" panose="020F0502020204030203" pitchFamily="34" charset="0"/>
                  <a:cs typeface="Lato Light" panose="020F0502020204030203" pitchFamily="34" charset="0"/>
                </a:rPr>
                <a:t>Utforskande</a:t>
              </a:r>
            </a:p>
          </p:txBody>
        </p:sp>
        <p:sp>
          <p:nvSpPr>
            <p:cNvPr id="72" name="TextBox 71">
              <a:extLst>
                <a:ext uri="{FF2B5EF4-FFF2-40B4-BE49-F238E27FC236}">
                  <a16:creationId xmlns:a16="http://schemas.microsoft.com/office/drawing/2014/main" id="{D61392AC-B086-8B57-EB94-4CDA0BBE8775}"/>
                </a:ext>
              </a:extLst>
            </p:cNvPr>
            <p:cNvSpPr txBox="1"/>
            <p:nvPr/>
          </p:nvSpPr>
          <p:spPr>
            <a:xfrm>
              <a:off x="3829560" y="8367181"/>
              <a:ext cx="972000" cy="261610"/>
            </a:xfrm>
            <a:prstGeom prst="rect">
              <a:avLst/>
            </a:prstGeom>
            <a:solidFill>
              <a:schemeClr val="bg1"/>
            </a:solidFill>
          </p:spPr>
          <p:txBody>
            <a:bodyPr wrap="square" rtlCol="0">
              <a:spAutoFit/>
            </a:bodyPr>
            <a:lstStyle/>
            <a:p>
              <a:pPr algn="ctr"/>
              <a:r>
                <a:rPr lang="sv-SE" sz="1100" dirty="0">
                  <a:solidFill>
                    <a:schemeClr val="bg1">
                      <a:lumMod val="75000"/>
                    </a:schemeClr>
                  </a:solidFill>
                  <a:latin typeface="Lato Light" panose="020F0502020204030203" pitchFamily="34" charset="0"/>
                  <a:ea typeface="Lato Light" panose="020F0502020204030203" pitchFamily="34" charset="0"/>
                  <a:cs typeface="Lato Light" panose="020F0502020204030203" pitchFamily="34" charset="0"/>
                </a:rPr>
                <a:t>Generativa </a:t>
              </a:r>
            </a:p>
          </p:txBody>
        </p:sp>
        <p:sp>
          <p:nvSpPr>
            <p:cNvPr id="73" name="TextBox 72">
              <a:extLst>
                <a:ext uri="{FF2B5EF4-FFF2-40B4-BE49-F238E27FC236}">
                  <a16:creationId xmlns:a16="http://schemas.microsoft.com/office/drawing/2014/main" id="{95BBD3EA-78DF-4631-6D58-7AE2DC4BB798}"/>
                </a:ext>
              </a:extLst>
            </p:cNvPr>
            <p:cNvSpPr txBox="1"/>
            <p:nvPr/>
          </p:nvSpPr>
          <p:spPr>
            <a:xfrm>
              <a:off x="4346219" y="6878651"/>
              <a:ext cx="972000" cy="261610"/>
            </a:xfrm>
            <a:prstGeom prst="rect">
              <a:avLst/>
            </a:prstGeom>
            <a:solidFill>
              <a:schemeClr val="bg1"/>
            </a:solidFill>
          </p:spPr>
          <p:txBody>
            <a:bodyPr wrap="square" rtlCol="0">
              <a:spAutoFit/>
            </a:bodyPr>
            <a:lstStyle/>
            <a:p>
              <a:pPr algn="ctr"/>
              <a:r>
                <a:rPr lang="sv-SE" sz="1100" dirty="0">
                  <a:solidFill>
                    <a:schemeClr val="bg1">
                      <a:lumMod val="75000"/>
                    </a:schemeClr>
                  </a:solidFill>
                  <a:latin typeface="Lato Light" panose="020F0502020204030203" pitchFamily="34" charset="0"/>
                  <a:ea typeface="Lato Light" panose="020F0502020204030203" pitchFamily="34" charset="0"/>
                  <a:cs typeface="Lato Light" panose="020F0502020204030203" pitchFamily="34" charset="0"/>
                </a:rPr>
                <a:t>Konkretisera</a:t>
              </a:r>
              <a:r>
                <a:rPr lang="sv-SE" sz="11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74" name="TextBox 73">
              <a:extLst>
                <a:ext uri="{FF2B5EF4-FFF2-40B4-BE49-F238E27FC236}">
                  <a16:creationId xmlns:a16="http://schemas.microsoft.com/office/drawing/2014/main" id="{23478D9E-D702-6B57-1910-6451BF174970}"/>
                </a:ext>
              </a:extLst>
            </p:cNvPr>
            <p:cNvSpPr txBox="1"/>
            <p:nvPr/>
          </p:nvSpPr>
          <p:spPr>
            <a:xfrm>
              <a:off x="3075180" y="8628791"/>
              <a:ext cx="817474" cy="261610"/>
            </a:xfrm>
            <a:prstGeom prst="rect">
              <a:avLst/>
            </a:prstGeom>
            <a:solidFill>
              <a:schemeClr val="bg1"/>
            </a:solidFill>
          </p:spPr>
          <p:txBody>
            <a:bodyPr wrap="square" rtlCol="0">
              <a:spAutoFit/>
            </a:bodyPr>
            <a:lstStyle/>
            <a:p>
              <a:pPr algn="ctr"/>
              <a:r>
                <a:rPr lang="sv-SE" sz="1100" dirty="0">
                  <a:solidFill>
                    <a:schemeClr val="bg1">
                      <a:lumMod val="75000"/>
                    </a:schemeClr>
                  </a:solidFill>
                  <a:latin typeface="Lato Light" panose="020F0502020204030203" pitchFamily="34" charset="0"/>
                  <a:ea typeface="Lato Light" panose="020F0502020204030203" pitchFamily="34" charset="0"/>
                  <a:cs typeface="Lato Light" panose="020F0502020204030203" pitchFamily="34" charset="0"/>
                </a:rPr>
                <a:t>DIALOG </a:t>
              </a:r>
            </a:p>
          </p:txBody>
        </p:sp>
      </p:grpSp>
      <p:pic>
        <p:nvPicPr>
          <p:cNvPr id="2" name="Picture 1" descr="Logo&#10;&#10;Description automatically generated">
            <a:extLst>
              <a:ext uri="{FF2B5EF4-FFF2-40B4-BE49-F238E27FC236}">
                <a16:creationId xmlns:a16="http://schemas.microsoft.com/office/drawing/2014/main" id="{1B6C9D35-CE03-688F-6951-E8EFB42E1675}"/>
              </a:ext>
            </a:extLst>
          </p:cNvPr>
          <p:cNvPicPr>
            <a:picLocks noChangeAspect="1"/>
          </p:cNvPicPr>
          <p:nvPr/>
        </p:nvPicPr>
        <p:blipFill>
          <a:blip r:embed="rId5"/>
          <a:stretch>
            <a:fillRect/>
          </a:stretch>
        </p:blipFill>
        <p:spPr>
          <a:xfrm>
            <a:off x="134720" y="9509342"/>
            <a:ext cx="1204574" cy="322581"/>
          </a:xfrm>
          <a:prstGeom prst="rect">
            <a:avLst/>
          </a:prstGeom>
        </p:spPr>
      </p:pic>
    </p:spTree>
    <p:extLst>
      <p:ext uri="{BB962C8B-B14F-4D97-AF65-F5344CB8AC3E}">
        <p14:creationId xmlns:p14="http://schemas.microsoft.com/office/powerpoint/2010/main" val="272515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11BCE45-102A-ACD0-B2A3-496FCCD971B2}"/>
              </a:ext>
            </a:extLst>
          </p:cNvPr>
          <p:cNvSpPr/>
          <p:nvPr/>
        </p:nvSpPr>
        <p:spPr>
          <a:xfrm>
            <a:off x="387000" y="624844"/>
            <a:ext cx="3708601" cy="1443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F790D4D4-89F1-6048-9216-47DC23F6EF13}"/>
              </a:ext>
            </a:extLst>
          </p:cNvPr>
          <p:cNvSpPr>
            <a:spLocks noGrp="1"/>
          </p:cNvSpPr>
          <p:nvPr>
            <p:ph type="title"/>
          </p:nvPr>
        </p:nvSpPr>
        <p:spPr>
          <a:xfrm>
            <a:off x="551182" y="944203"/>
            <a:ext cx="3437010" cy="745629"/>
          </a:xfrm>
        </p:spPr>
        <p:txBody>
          <a:bodyPr>
            <a:noAutofit/>
          </a:bodyPr>
          <a:lstStyle/>
          <a:p>
            <a:r>
              <a:rPr lang="sv-SE" sz="3600" b="1" dirty="0">
                <a:solidFill>
                  <a:schemeClr val="bg1"/>
                </a:solidFill>
              </a:rPr>
              <a:t>Samla perspektiv</a:t>
            </a:r>
          </a:p>
        </p:txBody>
      </p:sp>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87000" y="2452563"/>
            <a:ext cx="6202058" cy="2012828"/>
          </a:xfrm>
          <a:solidFill>
            <a:schemeClr val="accent3">
              <a:lumMod val="60000"/>
              <a:lumOff val="40000"/>
              <a:alpha val="35429"/>
            </a:schemeClr>
          </a:solidFill>
        </p:spPr>
        <p:txBody>
          <a:bodyPr>
            <a:normAutofit/>
          </a:bodyPr>
          <a:lstStyle/>
          <a:p>
            <a:r>
              <a:rPr lang="sv-SE" sz="1200" dirty="0">
                <a:latin typeface="Lato" panose="020F0502020204030203" pitchFamily="34" charset="0"/>
                <a:ea typeface="Lato" panose="020F0502020204030203" pitchFamily="34" charset="0"/>
                <a:cs typeface="Lato" panose="020F0502020204030203" pitchFamily="34" charset="0"/>
              </a:rPr>
              <a:t>Ta reda på perspektiv i frågan. Gör en lista eller en perspektivkarta</a:t>
            </a:r>
          </a:p>
          <a:p>
            <a:r>
              <a:rPr lang="sv-SE" sz="1200" dirty="0">
                <a:latin typeface="Lato" panose="020F0502020204030203" pitchFamily="34" charset="0"/>
                <a:ea typeface="Lato" panose="020F0502020204030203" pitchFamily="34" charset="0"/>
                <a:cs typeface="Lato" panose="020F0502020204030203" pitchFamily="34" charset="0"/>
              </a:rPr>
              <a:t>Vilka är aktörerna som bär dessa perspektiv? Gör en lista eller en lägga till dessa i din perspektivkarta</a:t>
            </a:r>
          </a:p>
          <a:p>
            <a:r>
              <a:rPr lang="sv-SE" sz="1200" dirty="0">
                <a:latin typeface="Lato" panose="020F0502020204030203" pitchFamily="34" charset="0"/>
                <a:ea typeface="Lato" panose="020F0502020204030203" pitchFamily="34" charset="0"/>
                <a:cs typeface="Lato" panose="020F0502020204030203" pitchFamily="34" charset="0"/>
              </a:rPr>
              <a:t>Att möta aktörer i förväg när du samlar in perspektiv kan bidra till relationsskapande och förtroende för såväl processen som för dig som processledare</a:t>
            </a:r>
          </a:p>
          <a:p>
            <a:r>
              <a:rPr lang="sv-SE" sz="1200" dirty="0">
                <a:latin typeface="Lato" panose="020F0502020204030203" pitchFamily="34" charset="0"/>
                <a:ea typeface="Lato" panose="020F0502020204030203" pitchFamily="34" charset="0"/>
                <a:cs typeface="Lato" panose="020F0502020204030203" pitchFamily="34" charset="0"/>
              </a:rPr>
              <a:t>I omfattande processer kan denna fas ta månader. I mer komprimerade processer, Kan perspektivinventering görs i en mer begränsad form.</a:t>
            </a:r>
          </a:p>
        </p:txBody>
      </p:sp>
      <p:sp>
        <p:nvSpPr>
          <p:cNvPr id="9" name="Rectangle 8">
            <a:extLst>
              <a:ext uri="{FF2B5EF4-FFF2-40B4-BE49-F238E27FC236}">
                <a16:creationId xmlns:a16="http://schemas.microsoft.com/office/drawing/2014/main" id="{5CE73206-8936-F94A-92CC-1643F75E5942}"/>
              </a:ext>
            </a:extLst>
          </p:cNvPr>
          <p:cNvSpPr/>
          <p:nvPr/>
        </p:nvSpPr>
        <p:spPr>
          <a:xfrm>
            <a:off x="4095601" y="624845"/>
            <a:ext cx="2493458" cy="144378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grpSp>
        <p:nvGrpSpPr>
          <p:cNvPr id="38" name="Group 37">
            <a:extLst>
              <a:ext uri="{FF2B5EF4-FFF2-40B4-BE49-F238E27FC236}">
                <a16:creationId xmlns:a16="http://schemas.microsoft.com/office/drawing/2014/main" id="{1C76FE7D-124B-E753-013F-3E5110661236}"/>
              </a:ext>
            </a:extLst>
          </p:cNvPr>
          <p:cNvGrpSpPr>
            <a:grpSpLocks noChangeAspect="1"/>
          </p:cNvGrpSpPr>
          <p:nvPr/>
        </p:nvGrpSpPr>
        <p:grpSpPr>
          <a:xfrm>
            <a:off x="4225877" y="799700"/>
            <a:ext cx="2210262" cy="1152000"/>
            <a:chOff x="1854478" y="4898239"/>
            <a:chExt cx="2631600" cy="1371603"/>
          </a:xfrm>
        </p:grpSpPr>
        <p:pic>
          <p:nvPicPr>
            <p:cNvPr id="4" name="Picture 3" descr="Shape&#10;&#10;Description automatically generated with medium confidence">
              <a:extLst>
                <a:ext uri="{FF2B5EF4-FFF2-40B4-BE49-F238E27FC236}">
                  <a16:creationId xmlns:a16="http://schemas.microsoft.com/office/drawing/2014/main" id="{49C851F5-D3AB-C540-A86A-87C92446F7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4478" y="4945249"/>
              <a:ext cx="2631600" cy="1324593"/>
            </a:xfrm>
            <a:prstGeom prst="rect">
              <a:avLst/>
            </a:prstGeom>
          </p:spPr>
        </p:pic>
        <p:sp>
          <p:nvSpPr>
            <p:cNvPr id="6" name="TextBox 5">
              <a:extLst>
                <a:ext uri="{FF2B5EF4-FFF2-40B4-BE49-F238E27FC236}">
                  <a16:creationId xmlns:a16="http://schemas.microsoft.com/office/drawing/2014/main" id="{6A74EE80-7938-EF43-ADAA-8B4D8256E657}"/>
                </a:ext>
              </a:extLst>
            </p:cNvPr>
            <p:cNvSpPr txBox="1"/>
            <p:nvPr/>
          </p:nvSpPr>
          <p:spPr>
            <a:xfrm>
              <a:off x="2818572" y="5451814"/>
              <a:ext cx="703412" cy="306644"/>
            </a:xfrm>
            <a:prstGeom prst="rect">
              <a:avLst/>
            </a:prstGeom>
            <a:noFill/>
          </p:spPr>
          <p:txBody>
            <a:bodyPr wrap="square" rtlCol="0">
              <a:spAutoFit/>
            </a:bodyPr>
            <a:lstStyle/>
            <a:p>
              <a:pPr algn="ctr"/>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Förstå</a:t>
              </a:r>
            </a:p>
          </p:txBody>
        </p:sp>
        <p:sp>
          <p:nvSpPr>
            <p:cNvPr id="7" name="TextBox 6">
              <a:extLst>
                <a:ext uri="{FF2B5EF4-FFF2-40B4-BE49-F238E27FC236}">
                  <a16:creationId xmlns:a16="http://schemas.microsoft.com/office/drawing/2014/main" id="{F5D5AA3E-319C-A342-AADE-46569AA5FB8D}"/>
                </a:ext>
              </a:extLst>
            </p:cNvPr>
            <p:cNvSpPr txBox="1"/>
            <p:nvPr/>
          </p:nvSpPr>
          <p:spPr>
            <a:xfrm>
              <a:off x="3677813" y="5465498"/>
              <a:ext cx="808264" cy="306644"/>
            </a:xfrm>
            <a:prstGeom prst="rect">
              <a:avLst/>
            </a:prstGeom>
            <a:noFill/>
          </p:spPr>
          <p:txBody>
            <a:bodyPr wrap="square" rtlCol="0">
              <a:spAutoFit/>
            </a:bodyPr>
            <a:lstStyle/>
            <a:p>
              <a:pPr algn="ctr"/>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Planera</a:t>
              </a:r>
            </a:p>
          </p:txBody>
        </p:sp>
        <p:sp>
          <p:nvSpPr>
            <p:cNvPr id="8" name="TextBox 7">
              <a:extLst>
                <a:ext uri="{FF2B5EF4-FFF2-40B4-BE49-F238E27FC236}">
                  <a16:creationId xmlns:a16="http://schemas.microsoft.com/office/drawing/2014/main" id="{F8A6D2D4-6CEC-1E49-A237-E7F67BBE4D47}"/>
                </a:ext>
              </a:extLst>
            </p:cNvPr>
            <p:cNvSpPr txBox="1"/>
            <p:nvPr/>
          </p:nvSpPr>
          <p:spPr>
            <a:xfrm>
              <a:off x="1911475" y="5468535"/>
              <a:ext cx="1271526" cy="306644"/>
            </a:xfrm>
            <a:prstGeom prst="rect">
              <a:avLst/>
            </a:prstGeom>
            <a:noFill/>
          </p:spPr>
          <p:txBody>
            <a:bodyPr wrap="square" rtlCol="0">
              <a:spAutoFit/>
            </a:bodyPr>
            <a:lstStyle/>
            <a:p>
              <a:r>
                <a:rPr lang="sv-SE" sz="1050" dirty="0">
                  <a:solidFill>
                    <a:srgbClr val="C00000"/>
                  </a:solidFill>
                  <a:latin typeface="Lato" panose="020F0502020204030203" pitchFamily="34" charset="0"/>
                  <a:ea typeface="Lato" panose="020F0502020204030203" pitchFamily="34" charset="0"/>
                  <a:cs typeface="Lato" panose="020F0502020204030203" pitchFamily="34" charset="0"/>
                </a:rPr>
                <a:t>Observera</a:t>
              </a:r>
            </a:p>
          </p:txBody>
        </p:sp>
        <p:sp>
          <p:nvSpPr>
            <p:cNvPr id="35" name="Notched Right Arrow 34">
              <a:extLst>
                <a:ext uri="{FF2B5EF4-FFF2-40B4-BE49-F238E27FC236}">
                  <a16:creationId xmlns:a16="http://schemas.microsoft.com/office/drawing/2014/main" id="{8428806C-5FB3-C348-9E59-03AC34A56499}"/>
                </a:ext>
              </a:extLst>
            </p:cNvPr>
            <p:cNvSpPr/>
            <p:nvPr/>
          </p:nvSpPr>
          <p:spPr>
            <a:xfrm rot="3566436" flipV="1">
              <a:off x="1832959" y="5103352"/>
              <a:ext cx="593554" cy="183328"/>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latin typeface="Lato" panose="020F0502020204030203" pitchFamily="34" charset="0"/>
                <a:ea typeface="Lato" panose="020F0502020204030203" pitchFamily="34" charset="0"/>
                <a:cs typeface="Lato" panose="020F0502020204030203" pitchFamily="34" charset="0"/>
              </a:endParaRPr>
            </a:p>
          </p:txBody>
        </p:sp>
      </p:grpSp>
      <p:sp>
        <p:nvSpPr>
          <p:cNvPr id="39" name="TextBox 38">
            <a:extLst>
              <a:ext uri="{FF2B5EF4-FFF2-40B4-BE49-F238E27FC236}">
                <a16:creationId xmlns:a16="http://schemas.microsoft.com/office/drawing/2014/main" id="{E3F3E8A2-DD38-7A74-6E11-43856985F87E}"/>
              </a:ext>
            </a:extLst>
          </p:cNvPr>
          <p:cNvSpPr txBox="1"/>
          <p:nvPr/>
        </p:nvSpPr>
        <p:spPr>
          <a:xfrm>
            <a:off x="4890399" y="649878"/>
            <a:ext cx="875127" cy="230832"/>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p>
        </p:txBody>
      </p:sp>
      <p:pic>
        <p:nvPicPr>
          <p:cNvPr id="5" name="Picture 4" descr="Logo&#10;&#10;Description automatically generated">
            <a:extLst>
              <a:ext uri="{FF2B5EF4-FFF2-40B4-BE49-F238E27FC236}">
                <a16:creationId xmlns:a16="http://schemas.microsoft.com/office/drawing/2014/main" id="{46EB9EE6-3E78-864B-FE44-D3D556F5D8CC}"/>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2517258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2050CD5-763E-1D3D-DF67-86368519EAD7}"/>
              </a:ext>
            </a:extLst>
          </p:cNvPr>
          <p:cNvSpPr/>
          <p:nvPr/>
        </p:nvSpPr>
        <p:spPr>
          <a:xfrm>
            <a:off x="4095601" y="624845"/>
            <a:ext cx="2502121" cy="144378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18" name="Rectangle 17">
            <a:extLst>
              <a:ext uri="{FF2B5EF4-FFF2-40B4-BE49-F238E27FC236}">
                <a16:creationId xmlns:a16="http://schemas.microsoft.com/office/drawing/2014/main" id="{721000D2-AB5E-F71C-D3CF-EA2D355A36BE}"/>
              </a:ext>
            </a:extLst>
          </p:cNvPr>
          <p:cNvSpPr/>
          <p:nvPr/>
        </p:nvSpPr>
        <p:spPr>
          <a:xfrm>
            <a:off x="387000" y="631304"/>
            <a:ext cx="3708601" cy="1443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F790D4D4-89F1-6048-9216-47DC23F6EF13}"/>
              </a:ext>
            </a:extLst>
          </p:cNvPr>
          <p:cNvSpPr>
            <a:spLocks noGrp="1"/>
          </p:cNvSpPr>
          <p:nvPr>
            <p:ph type="title"/>
          </p:nvPr>
        </p:nvSpPr>
        <p:spPr>
          <a:xfrm>
            <a:off x="484299" y="1010102"/>
            <a:ext cx="3446182" cy="745629"/>
          </a:xfrm>
        </p:spPr>
        <p:txBody>
          <a:bodyPr>
            <a:normAutofit/>
          </a:bodyPr>
          <a:lstStyle/>
          <a:p>
            <a:r>
              <a:rPr lang="sv-SE" sz="3600" b="1" dirty="0">
                <a:solidFill>
                  <a:schemeClr val="bg1"/>
                </a:solidFill>
              </a:rPr>
              <a:t>Förstå problemet</a:t>
            </a:r>
          </a:p>
        </p:txBody>
      </p:sp>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86999" y="2236653"/>
            <a:ext cx="6210723" cy="2814332"/>
          </a:xfrm>
          <a:solidFill>
            <a:schemeClr val="accent1">
              <a:lumMod val="60000"/>
              <a:lumOff val="40000"/>
              <a:alpha val="17088"/>
            </a:schemeClr>
          </a:solidFill>
        </p:spPr>
        <p:txBody>
          <a:bodyPr>
            <a:noAutofit/>
          </a:bodyPr>
          <a:lstStyle/>
          <a:p>
            <a:pPr marL="0" indent="0">
              <a:lnSpc>
                <a:spcPct val="100000"/>
              </a:lnSpc>
              <a:spcBef>
                <a:spcPts val="0"/>
              </a:spcBef>
              <a:buNone/>
            </a:pPr>
            <a:r>
              <a:rPr lang="sv-SE" sz="1200" b="1" dirty="0">
                <a:latin typeface="Lato" panose="020F0502020204030203" pitchFamily="34" charset="0"/>
                <a:ea typeface="Lato" panose="020F0502020204030203" pitchFamily="34" charset="0"/>
                <a:cs typeface="Lato" panose="020F0502020204030203" pitchFamily="34" charset="0"/>
              </a:rPr>
              <a:t>Här är några saker som du kan göra i denna delen av förberedelsefasen</a:t>
            </a:r>
          </a:p>
          <a:p>
            <a:pPr marL="0" indent="0">
              <a:lnSpc>
                <a:spcPct val="10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Gör en komplexitetsanalys utifrån din preliminära perspektiv- och aktörsinventering. (Digital verktyg finns </a:t>
            </a:r>
            <a:r>
              <a:rPr lang="sv-SE" sz="1200" dirty="0">
                <a:latin typeface="Lato" panose="020F0502020204030203" pitchFamily="34" charset="0"/>
                <a:ea typeface="Lato" panose="020F0502020204030203" pitchFamily="34" charset="0"/>
                <a:cs typeface="Lato" panose="020F0502020204030203" pitchFamily="34" charset="0"/>
                <a:hlinkClick r:id="rId2"/>
              </a:rPr>
              <a:t>här</a:t>
            </a:r>
            <a:r>
              <a:rPr lang="sv-SE" sz="1200" dirty="0">
                <a:latin typeface="Lato" panose="020F0502020204030203" pitchFamily="34" charset="0"/>
                <a:ea typeface="Lato" panose="020F0502020204030203" pitchFamily="34" charset="0"/>
                <a:cs typeface="Lato" panose="020F0502020204030203" pitchFamily="34" charset="0"/>
              </a:rPr>
              <a:t> )</a:t>
            </a:r>
          </a:p>
          <a:p>
            <a:pPr>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Gör en konfliktanalys. (Använd motståndslinjen)</a:t>
            </a:r>
          </a:p>
          <a:p>
            <a:pPr>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Behöver du prata med intressenter – enskild eller i grupper med liknande perspektiv?</a:t>
            </a:r>
          </a:p>
          <a:p>
            <a:pPr>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Ställ frågorna: </a:t>
            </a:r>
          </a:p>
          <a:p>
            <a:pPr marL="628650" lvl="1" indent="-171450">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Vad är orsaken till problemen vi ser?</a:t>
            </a:r>
          </a:p>
          <a:p>
            <a:pPr marL="628650" lvl="1" indent="-171450">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Vad är effekterna?</a:t>
            </a:r>
          </a:p>
          <a:p>
            <a:pPr marL="628650" lvl="1" indent="-171450">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Vilka känslor finns kopplade till dessa?</a:t>
            </a:r>
          </a:p>
          <a:p>
            <a:pPr marL="628650" lvl="1" indent="-171450">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Finns det djupare värderingar eller identitetsfrågor? </a:t>
            </a:r>
          </a:p>
          <a:p>
            <a:pPr marL="628650" lvl="1" indent="-171450">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Vad önskar sig intressenterna? Varför?</a:t>
            </a:r>
          </a:p>
          <a:p>
            <a:pPr marL="628650" lvl="1" indent="-171450">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Hur skulle deras ”segertal” låta? </a:t>
            </a:r>
          </a:p>
          <a:p>
            <a:pPr>
              <a:lnSpc>
                <a:spcPct val="100000"/>
              </a:lnSpc>
              <a:spcBef>
                <a:spcPts val="0"/>
              </a:spcBef>
            </a:pPr>
            <a:r>
              <a:rPr lang="sv-SE" sz="1200" dirty="0">
                <a:latin typeface="Lato" panose="020F0502020204030203" pitchFamily="34" charset="0"/>
                <a:ea typeface="Lato" panose="020F0502020204030203" pitchFamily="34" charset="0"/>
                <a:cs typeface="Lato" panose="020F0502020204030203" pitchFamily="34" charset="0"/>
              </a:rPr>
              <a:t>Vilken potential finns för samverkan och för att medskapa resultat?</a:t>
            </a:r>
          </a:p>
          <a:p>
            <a:pPr>
              <a:lnSpc>
                <a:spcPct val="100000"/>
              </a:lnSpc>
            </a:pPr>
            <a:endParaRPr lang="sv-SE" sz="1200" dirty="0">
              <a:latin typeface="Lato" panose="020F0502020204030203" pitchFamily="34" charset="0"/>
              <a:ea typeface="Lato" panose="020F0502020204030203" pitchFamily="34" charset="0"/>
              <a:cs typeface="Lato" panose="020F0502020204030203" pitchFamily="34" charset="0"/>
            </a:endParaRPr>
          </a:p>
        </p:txBody>
      </p:sp>
      <p:grpSp>
        <p:nvGrpSpPr>
          <p:cNvPr id="35" name="Group 34">
            <a:extLst>
              <a:ext uri="{FF2B5EF4-FFF2-40B4-BE49-F238E27FC236}">
                <a16:creationId xmlns:a16="http://schemas.microsoft.com/office/drawing/2014/main" id="{6B602634-26FD-DB40-BB62-CF305397ABCF}"/>
              </a:ext>
            </a:extLst>
          </p:cNvPr>
          <p:cNvGrpSpPr/>
          <p:nvPr/>
        </p:nvGrpSpPr>
        <p:grpSpPr>
          <a:xfrm>
            <a:off x="1620806" y="5639507"/>
            <a:ext cx="3616388" cy="1717040"/>
            <a:chOff x="931161" y="1351722"/>
            <a:chExt cx="10810266" cy="4338025"/>
          </a:xfrm>
        </p:grpSpPr>
        <p:sp>
          <p:nvSpPr>
            <p:cNvPr id="36" name="TextBox 35">
              <a:extLst>
                <a:ext uri="{FF2B5EF4-FFF2-40B4-BE49-F238E27FC236}">
                  <a16:creationId xmlns:a16="http://schemas.microsoft.com/office/drawing/2014/main" id="{3189C98B-6BDC-4248-9F0E-81470A863CEA}"/>
                </a:ext>
              </a:extLst>
            </p:cNvPr>
            <p:cNvSpPr txBox="1"/>
            <p:nvPr/>
          </p:nvSpPr>
          <p:spPr>
            <a:xfrm>
              <a:off x="8993998" y="2796850"/>
              <a:ext cx="2747429" cy="777585"/>
            </a:xfrm>
            <a:prstGeom prst="rect">
              <a:avLst/>
            </a:prstGeom>
            <a:noFill/>
          </p:spPr>
          <p:txBody>
            <a:bodyPr wrap="square" rtlCol="0">
              <a:spAutoFit/>
            </a:bodyPr>
            <a:lstStyle/>
            <a:p>
              <a:r>
                <a:rPr lang="sv-SE" sz="700" dirty="0"/>
                <a:t>Dynamisk &amp; oförutsägbar</a:t>
              </a:r>
            </a:p>
          </p:txBody>
        </p:sp>
        <p:sp>
          <p:nvSpPr>
            <p:cNvPr id="37" name="TextBox 36">
              <a:extLst>
                <a:ext uri="{FF2B5EF4-FFF2-40B4-BE49-F238E27FC236}">
                  <a16:creationId xmlns:a16="http://schemas.microsoft.com/office/drawing/2014/main" id="{4D9C502B-A68E-F245-BE25-10A9D449A7F3}"/>
                </a:ext>
              </a:extLst>
            </p:cNvPr>
            <p:cNvSpPr txBox="1"/>
            <p:nvPr/>
          </p:nvSpPr>
          <p:spPr>
            <a:xfrm>
              <a:off x="8993998" y="4229026"/>
              <a:ext cx="2747429" cy="777585"/>
            </a:xfrm>
            <a:prstGeom prst="rect">
              <a:avLst/>
            </a:prstGeom>
            <a:noFill/>
          </p:spPr>
          <p:txBody>
            <a:bodyPr wrap="square" rtlCol="0">
              <a:spAutoFit/>
            </a:bodyPr>
            <a:lstStyle/>
            <a:p>
              <a:r>
                <a:rPr lang="sv-SE" sz="700" dirty="0"/>
                <a:t>Finns starka värderingar</a:t>
              </a:r>
            </a:p>
          </p:txBody>
        </p:sp>
        <p:cxnSp>
          <p:nvCxnSpPr>
            <p:cNvPr id="38" name="Straight Arrow Connector 37">
              <a:extLst>
                <a:ext uri="{FF2B5EF4-FFF2-40B4-BE49-F238E27FC236}">
                  <a16:creationId xmlns:a16="http://schemas.microsoft.com/office/drawing/2014/main" id="{B0DDA340-40DA-5B4D-ABC2-C24D9CAD99F9}"/>
                </a:ext>
              </a:extLst>
            </p:cNvPr>
            <p:cNvCxnSpPr>
              <a:cxnSpLocks/>
            </p:cNvCxnSpPr>
            <p:nvPr/>
          </p:nvCxnSpPr>
          <p:spPr>
            <a:xfrm>
              <a:off x="3436536" y="1517155"/>
              <a:ext cx="5174064" cy="0"/>
            </a:xfrm>
            <a:prstGeom prst="straightConnector1">
              <a:avLst/>
            </a:prstGeom>
            <a:ln w="63500">
              <a:solidFill>
                <a:srgbClr val="2F87D6"/>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2A152DF-62B3-F549-97AB-288B909D7FAC}"/>
                </a:ext>
              </a:extLst>
            </p:cNvPr>
            <p:cNvCxnSpPr>
              <a:cxnSpLocks/>
            </p:cNvCxnSpPr>
            <p:nvPr/>
          </p:nvCxnSpPr>
          <p:spPr>
            <a:xfrm>
              <a:off x="3436536" y="2265902"/>
              <a:ext cx="5174064" cy="0"/>
            </a:xfrm>
            <a:prstGeom prst="straightConnector1">
              <a:avLst/>
            </a:prstGeom>
            <a:ln w="63500">
              <a:solidFill>
                <a:srgbClr val="2F87D6"/>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BF2F269-294F-244D-B29E-49323930A079}"/>
                </a:ext>
              </a:extLst>
            </p:cNvPr>
            <p:cNvCxnSpPr>
              <a:cxnSpLocks/>
            </p:cNvCxnSpPr>
            <p:nvPr/>
          </p:nvCxnSpPr>
          <p:spPr>
            <a:xfrm>
              <a:off x="3436536" y="2988142"/>
              <a:ext cx="5174064" cy="0"/>
            </a:xfrm>
            <a:prstGeom prst="straightConnector1">
              <a:avLst/>
            </a:prstGeom>
            <a:ln w="63500">
              <a:solidFill>
                <a:srgbClr val="2F87D6"/>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1602E52-8B27-9640-8640-30B280D1F582}"/>
                </a:ext>
              </a:extLst>
            </p:cNvPr>
            <p:cNvCxnSpPr>
              <a:cxnSpLocks/>
            </p:cNvCxnSpPr>
            <p:nvPr/>
          </p:nvCxnSpPr>
          <p:spPr>
            <a:xfrm>
              <a:off x="3436536" y="3697131"/>
              <a:ext cx="5174064" cy="0"/>
            </a:xfrm>
            <a:prstGeom prst="straightConnector1">
              <a:avLst/>
            </a:prstGeom>
            <a:ln w="63500">
              <a:solidFill>
                <a:srgbClr val="2F87D6"/>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6548C3B-0EB2-FB4F-9F5A-1F9ED31F9DD1}"/>
                </a:ext>
              </a:extLst>
            </p:cNvPr>
            <p:cNvCxnSpPr>
              <a:cxnSpLocks/>
            </p:cNvCxnSpPr>
            <p:nvPr/>
          </p:nvCxnSpPr>
          <p:spPr>
            <a:xfrm>
              <a:off x="3436536" y="4419373"/>
              <a:ext cx="5174064" cy="0"/>
            </a:xfrm>
            <a:prstGeom prst="straightConnector1">
              <a:avLst/>
            </a:prstGeom>
            <a:ln w="63500">
              <a:solidFill>
                <a:srgbClr val="2F87D6"/>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4A275B2-F2F9-9D47-A9C8-C120D43B1BE6}"/>
                </a:ext>
              </a:extLst>
            </p:cNvPr>
            <p:cNvCxnSpPr>
              <a:cxnSpLocks/>
            </p:cNvCxnSpPr>
            <p:nvPr/>
          </p:nvCxnSpPr>
          <p:spPr>
            <a:xfrm>
              <a:off x="3436536" y="5128361"/>
              <a:ext cx="5174064" cy="0"/>
            </a:xfrm>
            <a:prstGeom prst="straightConnector1">
              <a:avLst/>
            </a:prstGeom>
            <a:ln w="63500">
              <a:solidFill>
                <a:srgbClr val="2F87D6"/>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E79B711-04D4-2542-A15B-82ACE6AD10D3}"/>
                </a:ext>
              </a:extLst>
            </p:cNvPr>
            <p:cNvSpPr txBox="1"/>
            <p:nvPr/>
          </p:nvSpPr>
          <p:spPr>
            <a:xfrm>
              <a:off x="931164" y="1351722"/>
              <a:ext cx="2505369" cy="505430"/>
            </a:xfrm>
            <a:prstGeom prst="rect">
              <a:avLst/>
            </a:prstGeom>
            <a:noFill/>
          </p:spPr>
          <p:txBody>
            <a:bodyPr wrap="square" rtlCol="0">
              <a:spAutoFit/>
            </a:bodyPr>
            <a:lstStyle/>
            <a:p>
              <a:r>
                <a:rPr lang="sv-SE" sz="700" dirty="0"/>
                <a:t>Få inblandade</a:t>
              </a:r>
            </a:p>
          </p:txBody>
        </p:sp>
        <p:sp>
          <p:nvSpPr>
            <p:cNvPr id="45" name="TextBox 44">
              <a:extLst>
                <a:ext uri="{FF2B5EF4-FFF2-40B4-BE49-F238E27FC236}">
                  <a16:creationId xmlns:a16="http://schemas.microsoft.com/office/drawing/2014/main" id="{F9EFA2BA-16BB-1343-9E35-5140D80D8493}"/>
                </a:ext>
              </a:extLst>
            </p:cNvPr>
            <p:cNvSpPr txBox="1"/>
            <p:nvPr/>
          </p:nvSpPr>
          <p:spPr>
            <a:xfrm>
              <a:off x="931164" y="2100915"/>
              <a:ext cx="2505369" cy="505430"/>
            </a:xfrm>
            <a:prstGeom prst="rect">
              <a:avLst/>
            </a:prstGeom>
            <a:noFill/>
          </p:spPr>
          <p:txBody>
            <a:bodyPr wrap="square" rtlCol="0">
              <a:spAutoFit/>
            </a:bodyPr>
            <a:lstStyle/>
            <a:p>
              <a:r>
                <a:rPr lang="sv-SE" sz="700" dirty="0"/>
                <a:t>Få delar</a:t>
              </a:r>
            </a:p>
          </p:txBody>
        </p:sp>
        <p:sp>
          <p:nvSpPr>
            <p:cNvPr id="46" name="TextBox 45">
              <a:extLst>
                <a:ext uri="{FF2B5EF4-FFF2-40B4-BE49-F238E27FC236}">
                  <a16:creationId xmlns:a16="http://schemas.microsoft.com/office/drawing/2014/main" id="{FC4F3304-87D7-284A-978D-6574AE18DA21}"/>
                </a:ext>
              </a:extLst>
            </p:cNvPr>
            <p:cNvSpPr txBox="1"/>
            <p:nvPr/>
          </p:nvSpPr>
          <p:spPr>
            <a:xfrm>
              <a:off x="931161" y="2796850"/>
              <a:ext cx="2505369" cy="777585"/>
            </a:xfrm>
            <a:prstGeom prst="rect">
              <a:avLst/>
            </a:prstGeom>
            <a:noFill/>
          </p:spPr>
          <p:txBody>
            <a:bodyPr wrap="square" rtlCol="0">
              <a:spAutoFit/>
            </a:bodyPr>
            <a:lstStyle/>
            <a:p>
              <a:r>
                <a:rPr lang="sv-SE" sz="700" dirty="0"/>
                <a:t>Rutin – känt problem</a:t>
              </a:r>
            </a:p>
          </p:txBody>
        </p:sp>
        <p:sp>
          <p:nvSpPr>
            <p:cNvPr id="47" name="TextBox 46">
              <a:extLst>
                <a:ext uri="{FF2B5EF4-FFF2-40B4-BE49-F238E27FC236}">
                  <a16:creationId xmlns:a16="http://schemas.microsoft.com/office/drawing/2014/main" id="{EC246D75-6C03-8A4F-8105-DEFB582B12BF}"/>
                </a:ext>
              </a:extLst>
            </p:cNvPr>
            <p:cNvSpPr txBox="1"/>
            <p:nvPr/>
          </p:nvSpPr>
          <p:spPr>
            <a:xfrm>
              <a:off x="931161" y="3506688"/>
              <a:ext cx="2505369" cy="505430"/>
            </a:xfrm>
            <a:prstGeom prst="rect">
              <a:avLst/>
            </a:prstGeom>
            <a:noFill/>
          </p:spPr>
          <p:txBody>
            <a:bodyPr wrap="square" rtlCol="0">
              <a:spAutoFit/>
            </a:bodyPr>
            <a:lstStyle/>
            <a:p>
              <a:r>
                <a:rPr lang="sv-SE" sz="700" dirty="0"/>
                <a:t>Ingen historik</a:t>
              </a:r>
            </a:p>
          </p:txBody>
        </p:sp>
        <p:sp>
          <p:nvSpPr>
            <p:cNvPr id="48" name="TextBox 47">
              <a:extLst>
                <a:ext uri="{FF2B5EF4-FFF2-40B4-BE49-F238E27FC236}">
                  <a16:creationId xmlns:a16="http://schemas.microsoft.com/office/drawing/2014/main" id="{BC021E6D-DDC6-9B4D-AA77-3F4F7B980271}"/>
                </a:ext>
              </a:extLst>
            </p:cNvPr>
            <p:cNvSpPr txBox="1"/>
            <p:nvPr/>
          </p:nvSpPr>
          <p:spPr>
            <a:xfrm>
              <a:off x="931161" y="4229026"/>
              <a:ext cx="2505369" cy="505430"/>
            </a:xfrm>
            <a:prstGeom prst="rect">
              <a:avLst/>
            </a:prstGeom>
            <a:noFill/>
          </p:spPr>
          <p:txBody>
            <a:bodyPr wrap="square" rtlCol="0">
              <a:spAutoFit/>
            </a:bodyPr>
            <a:lstStyle/>
            <a:p>
              <a:r>
                <a:rPr lang="sv-SE" sz="700" dirty="0"/>
                <a:t>Värderingsfråga</a:t>
              </a:r>
            </a:p>
          </p:txBody>
        </p:sp>
        <p:sp>
          <p:nvSpPr>
            <p:cNvPr id="49" name="TextBox 48">
              <a:extLst>
                <a:ext uri="{FF2B5EF4-FFF2-40B4-BE49-F238E27FC236}">
                  <a16:creationId xmlns:a16="http://schemas.microsoft.com/office/drawing/2014/main" id="{CA8BCC63-9940-AB40-8AD2-B04DB6CB3F10}"/>
                </a:ext>
              </a:extLst>
            </p:cNvPr>
            <p:cNvSpPr txBox="1"/>
            <p:nvPr/>
          </p:nvSpPr>
          <p:spPr>
            <a:xfrm>
              <a:off x="931161" y="4912162"/>
              <a:ext cx="2505369" cy="777585"/>
            </a:xfrm>
            <a:prstGeom prst="rect">
              <a:avLst/>
            </a:prstGeom>
            <a:noFill/>
          </p:spPr>
          <p:txBody>
            <a:bodyPr wrap="square" rtlCol="0">
              <a:spAutoFit/>
            </a:bodyPr>
            <a:lstStyle/>
            <a:p>
              <a:r>
                <a:rPr lang="sv-SE" sz="700" dirty="0"/>
                <a:t>Ingen identitetsfråga</a:t>
              </a:r>
            </a:p>
          </p:txBody>
        </p:sp>
        <p:sp>
          <p:nvSpPr>
            <p:cNvPr id="50" name="TextBox 49">
              <a:extLst>
                <a:ext uri="{FF2B5EF4-FFF2-40B4-BE49-F238E27FC236}">
                  <a16:creationId xmlns:a16="http://schemas.microsoft.com/office/drawing/2014/main" id="{25EE83CC-7118-5C4F-B208-697CF75E71DB}"/>
                </a:ext>
              </a:extLst>
            </p:cNvPr>
            <p:cNvSpPr txBox="1"/>
            <p:nvPr/>
          </p:nvSpPr>
          <p:spPr>
            <a:xfrm>
              <a:off x="8994001" y="1351722"/>
              <a:ext cx="2505369" cy="777585"/>
            </a:xfrm>
            <a:prstGeom prst="rect">
              <a:avLst/>
            </a:prstGeom>
            <a:noFill/>
          </p:spPr>
          <p:txBody>
            <a:bodyPr wrap="square" rtlCol="0">
              <a:spAutoFit/>
            </a:bodyPr>
            <a:lstStyle/>
            <a:p>
              <a:r>
                <a:rPr lang="sv-SE" sz="700" dirty="0"/>
                <a:t>Många inblandade</a:t>
              </a:r>
            </a:p>
          </p:txBody>
        </p:sp>
        <p:sp>
          <p:nvSpPr>
            <p:cNvPr id="51" name="TextBox 50">
              <a:extLst>
                <a:ext uri="{FF2B5EF4-FFF2-40B4-BE49-F238E27FC236}">
                  <a16:creationId xmlns:a16="http://schemas.microsoft.com/office/drawing/2014/main" id="{4B32276E-0562-214B-AC59-E127C6592553}"/>
                </a:ext>
              </a:extLst>
            </p:cNvPr>
            <p:cNvSpPr txBox="1"/>
            <p:nvPr/>
          </p:nvSpPr>
          <p:spPr>
            <a:xfrm>
              <a:off x="8994001" y="2100915"/>
              <a:ext cx="2505369" cy="505430"/>
            </a:xfrm>
            <a:prstGeom prst="rect">
              <a:avLst/>
            </a:prstGeom>
            <a:noFill/>
          </p:spPr>
          <p:txBody>
            <a:bodyPr wrap="square" rtlCol="0">
              <a:spAutoFit/>
            </a:bodyPr>
            <a:lstStyle/>
            <a:p>
              <a:r>
                <a:rPr lang="sv-SE" sz="700" dirty="0"/>
                <a:t>Flera olika delar</a:t>
              </a:r>
            </a:p>
          </p:txBody>
        </p:sp>
        <p:sp>
          <p:nvSpPr>
            <p:cNvPr id="52" name="TextBox 51">
              <a:extLst>
                <a:ext uri="{FF2B5EF4-FFF2-40B4-BE49-F238E27FC236}">
                  <a16:creationId xmlns:a16="http://schemas.microsoft.com/office/drawing/2014/main" id="{FEAF1D47-CDB1-7341-B433-72A78370E28C}"/>
                </a:ext>
              </a:extLst>
            </p:cNvPr>
            <p:cNvSpPr txBox="1"/>
            <p:nvPr/>
          </p:nvSpPr>
          <p:spPr>
            <a:xfrm>
              <a:off x="8993998" y="3506688"/>
              <a:ext cx="2505369" cy="505430"/>
            </a:xfrm>
            <a:prstGeom prst="rect">
              <a:avLst/>
            </a:prstGeom>
            <a:noFill/>
          </p:spPr>
          <p:txBody>
            <a:bodyPr wrap="square" rtlCol="0">
              <a:spAutoFit/>
            </a:bodyPr>
            <a:lstStyle/>
            <a:p>
              <a:r>
                <a:rPr lang="sv-SE" sz="700" dirty="0"/>
                <a:t>Lång historik</a:t>
              </a:r>
            </a:p>
          </p:txBody>
        </p:sp>
        <p:sp>
          <p:nvSpPr>
            <p:cNvPr id="53" name="TextBox 52">
              <a:extLst>
                <a:ext uri="{FF2B5EF4-FFF2-40B4-BE49-F238E27FC236}">
                  <a16:creationId xmlns:a16="http://schemas.microsoft.com/office/drawing/2014/main" id="{67586C1C-89D9-CE45-AC1D-071E744FB27E}"/>
                </a:ext>
              </a:extLst>
            </p:cNvPr>
            <p:cNvSpPr txBox="1"/>
            <p:nvPr/>
          </p:nvSpPr>
          <p:spPr>
            <a:xfrm>
              <a:off x="8993998" y="4912162"/>
              <a:ext cx="2505369" cy="777585"/>
            </a:xfrm>
            <a:prstGeom prst="rect">
              <a:avLst/>
            </a:prstGeom>
            <a:noFill/>
          </p:spPr>
          <p:txBody>
            <a:bodyPr wrap="square" rtlCol="0">
              <a:spAutoFit/>
            </a:bodyPr>
            <a:lstStyle/>
            <a:p>
              <a:r>
                <a:rPr lang="sv-SE" sz="700" dirty="0"/>
                <a:t>Handlar om identitet</a:t>
              </a:r>
            </a:p>
          </p:txBody>
        </p:sp>
      </p:grpSp>
      <p:pic>
        <p:nvPicPr>
          <p:cNvPr id="55" name="Picture 54" descr="Shape&#10;&#10;Description automatically generated">
            <a:extLst>
              <a:ext uri="{FF2B5EF4-FFF2-40B4-BE49-F238E27FC236}">
                <a16:creationId xmlns:a16="http://schemas.microsoft.com/office/drawing/2014/main" id="{135EC304-377E-B24D-925E-3733BF160E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327002" y="6690578"/>
            <a:ext cx="1994762" cy="3901558"/>
          </a:xfrm>
          <a:prstGeom prst="rect">
            <a:avLst/>
          </a:prstGeom>
        </p:spPr>
      </p:pic>
      <p:grpSp>
        <p:nvGrpSpPr>
          <p:cNvPr id="19" name="Group 18">
            <a:extLst>
              <a:ext uri="{FF2B5EF4-FFF2-40B4-BE49-F238E27FC236}">
                <a16:creationId xmlns:a16="http://schemas.microsoft.com/office/drawing/2014/main" id="{7D56C9DA-294C-7C74-87B8-0248BE307A91}"/>
              </a:ext>
            </a:extLst>
          </p:cNvPr>
          <p:cNvGrpSpPr>
            <a:grpSpLocks noChangeAspect="1"/>
          </p:cNvGrpSpPr>
          <p:nvPr/>
        </p:nvGrpSpPr>
        <p:grpSpPr>
          <a:xfrm>
            <a:off x="4225877" y="758725"/>
            <a:ext cx="2210262" cy="1192974"/>
            <a:chOff x="1854478" y="4849454"/>
            <a:chExt cx="2631600" cy="1420388"/>
          </a:xfrm>
        </p:grpSpPr>
        <p:pic>
          <p:nvPicPr>
            <p:cNvPr id="20" name="Picture 19" descr="Shape&#10;&#10;Description automatically generated with medium confidence">
              <a:extLst>
                <a:ext uri="{FF2B5EF4-FFF2-40B4-BE49-F238E27FC236}">
                  <a16:creationId xmlns:a16="http://schemas.microsoft.com/office/drawing/2014/main" id="{25641B4D-868C-4C99-AAE7-2E0F74D692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4478" y="4945249"/>
              <a:ext cx="2631600" cy="1324593"/>
            </a:xfrm>
            <a:prstGeom prst="rect">
              <a:avLst/>
            </a:prstGeom>
          </p:spPr>
        </p:pic>
        <p:sp>
          <p:nvSpPr>
            <p:cNvPr id="21" name="TextBox 20">
              <a:extLst>
                <a:ext uri="{FF2B5EF4-FFF2-40B4-BE49-F238E27FC236}">
                  <a16:creationId xmlns:a16="http://schemas.microsoft.com/office/drawing/2014/main" id="{23FE7378-D606-2EDE-496A-B77967E2834E}"/>
                </a:ext>
              </a:extLst>
            </p:cNvPr>
            <p:cNvSpPr txBox="1"/>
            <p:nvPr/>
          </p:nvSpPr>
          <p:spPr>
            <a:xfrm>
              <a:off x="2818572" y="5451814"/>
              <a:ext cx="703412" cy="306644"/>
            </a:xfrm>
            <a:prstGeom prst="rect">
              <a:avLst/>
            </a:prstGeom>
            <a:noFill/>
          </p:spPr>
          <p:txBody>
            <a:bodyPr wrap="square" rtlCol="0">
              <a:spAutoFit/>
            </a:bodyPr>
            <a:lstStyle/>
            <a:p>
              <a:pPr algn="ctr"/>
              <a:r>
                <a:rPr lang="sv-SE" sz="1050" dirty="0">
                  <a:solidFill>
                    <a:srgbClr val="C00000"/>
                  </a:solidFill>
                  <a:latin typeface="Lato" panose="020F0502020204030203" pitchFamily="34" charset="0"/>
                  <a:ea typeface="Lato" panose="020F0502020204030203" pitchFamily="34" charset="0"/>
                  <a:cs typeface="Lato" panose="020F0502020204030203" pitchFamily="34" charset="0"/>
                </a:rPr>
                <a:t>Förstå</a:t>
              </a:r>
            </a:p>
          </p:txBody>
        </p:sp>
        <p:sp>
          <p:nvSpPr>
            <p:cNvPr id="22" name="TextBox 21">
              <a:extLst>
                <a:ext uri="{FF2B5EF4-FFF2-40B4-BE49-F238E27FC236}">
                  <a16:creationId xmlns:a16="http://schemas.microsoft.com/office/drawing/2014/main" id="{D2F3590F-4841-A21F-1653-2BFF3F0367B9}"/>
                </a:ext>
              </a:extLst>
            </p:cNvPr>
            <p:cNvSpPr txBox="1"/>
            <p:nvPr/>
          </p:nvSpPr>
          <p:spPr>
            <a:xfrm>
              <a:off x="3677813" y="5465498"/>
              <a:ext cx="808264" cy="306644"/>
            </a:xfrm>
            <a:prstGeom prst="rect">
              <a:avLst/>
            </a:prstGeom>
            <a:noFill/>
          </p:spPr>
          <p:txBody>
            <a:bodyPr wrap="square" rtlCol="0">
              <a:spAutoFit/>
            </a:bodyPr>
            <a:lstStyle/>
            <a:p>
              <a:pPr algn="ctr"/>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Planera</a:t>
              </a:r>
            </a:p>
          </p:txBody>
        </p:sp>
        <p:sp>
          <p:nvSpPr>
            <p:cNvPr id="23" name="TextBox 22">
              <a:extLst>
                <a:ext uri="{FF2B5EF4-FFF2-40B4-BE49-F238E27FC236}">
                  <a16:creationId xmlns:a16="http://schemas.microsoft.com/office/drawing/2014/main" id="{AA04C1F7-012E-C73A-E555-2D070F7B92BA}"/>
                </a:ext>
              </a:extLst>
            </p:cNvPr>
            <p:cNvSpPr txBox="1"/>
            <p:nvPr/>
          </p:nvSpPr>
          <p:spPr>
            <a:xfrm>
              <a:off x="1911475" y="5468535"/>
              <a:ext cx="1271526" cy="306644"/>
            </a:xfrm>
            <a:prstGeom prst="rect">
              <a:avLst/>
            </a:prstGeom>
            <a:noFill/>
          </p:spPr>
          <p:txBody>
            <a:bodyPr wrap="square" rtlCol="0">
              <a:spAutoFit/>
            </a:bodyPr>
            <a:lstStyle/>
            <a:p>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Observera</a:t>
              </a:r>
            </a:p>
          </p:txBody>
        </p:sp>
        <p:sp>
          <p:nvSpPr>
            <p:cNvPr id="24" name="Notched Right Arrow 23">
              <a:extLst>
                <a:ext uri="{FF2B5EF4-FFF2-40B4-BE49-F238E27FC236}">
                  <a16:creationId xmlns:a16="http://schemas.microsoft.com/office/drawing/2014/main" id="{04167476-762E-C6F6-3646-FCE1393354DA}"/>
                </a:ext>
              </a:extLst>
            </p:cNvPr>
            <p:cNvSpPr/>
            <p:nvPr/>
          </p:nvSpPr>
          <p:spPr>
            <a:xfrm rot="3566436" flipV="1">
              <a:off x="2643678" y="5054567"/>
              <a:ext cx="593554" cy="183328"/>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latin typeface="Lato" panose="020F0502020204030203" pitchFamily="34" charset="0"/>
                <a:ea typeface="Lato" panose="020F0502020204030203" pitchFamily="34" charset="0"/>
                <a:cs typeface="Lato" panose="020F0502020204030203" pitchFamily="34" charset="0"/>
              </a:endParaRPr>
            </a:p>
          </p:txBody>
        </p:sp>
      </p:grpSp>
      <p:sp>
        <p:nvSpPr>
          <p:cNvPr id="26" name="TextBox 25">
            <a:extLst>
              <a:ext uri="{FF2B5EF4-FFF2-40B4-BE49-F238E27FC236}">
                <a16:creationId xmlns:a16="http://schemas.microsoft.com/office/drawing/2014/main" id="{D4204835-DBCD-A508-3360-0087C8EBD3A5}"/>
              </a:ext>
            </a:extLst>
          </p:cNvPr>
          <p:cNvSpPr txBox="1"/>
          <p:nvPr/>
        </p:nvSpPr>
        <p:spPr>
          <a:xfrm>
            <a:off x="4890399" y="649878"/>
            <a:ext cx="875127" cy="230832"/>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p>
        </p:txBody>
      </p:sp>
      <p:sp>
        <p:nvSpPr>
          <p:cNvPr id="27" name="TextBox 26">
            <a:extLst>
              <a:ext uri="{FF2B5EF4-FFF2-40B4-BE49-F238E27FC236}">
                <a16:creationId xmlns:a16="http://schemas.microsoft.com/office/drawing/2014/main" id="{9F486DF4-A27D-577D-62AD-926C090A38FA}"/>
              </a:ext>
            </a:extLst>
          </p:cNvPr>
          <p:cNvSpPr txBox="1"/>
          <p:nvPr/>
        </p:nvSpPr>
        <p:spPr>
          <a:xfrm>
            <a:off x="2542013" y="5171738"/>
            <a:ext cx="1564740" cy="230832"/>
          </a:xfrm>
          <a:prstGeom prst="rect">
            <a:avLst/>
          </a:prstGeom>
          <a:noFill/>
        </p:spPr>
        <p:txBody>
          <a:bodyPr wrap="square" rtlCol="0">
            <a:spAutoFit/>
          </a:bodyPr>
          <a:lstStyle/>
          <a:p>
            <a:pPr algn="ctr"/>
            <a:r>
              <a:rPr lang="sv-SE" sz="900" b="1" dirty="0">
                <a:latin typeface="Lato Light" panose="020F0502020204030203" pitchFamily="34" charset="0"/>
                <a:ea typeface="Lato Light" panose="020F0502020204030203" pitchFamily="34" charset="0"/>
                <a:cs typeface="Lato Light" panose="020F0502020204030203" pitchFamily="34" charset="0"/>
              </a:rPr>
              <a:t>Snabb komplexitetsanalys</a:t>
            </a:r>
          </a:p>
        </p:txBody>
      </p:sp>
      <p:sp>
        <p:nvSpPr>
          <p:cNvPr id="28" name="TextBox 27">
            <a:extLst>
              <a:ext uri="{FF2B5EF4-FFF2-40B4-BE49-F238E27FC236}">
                <a16:creationId xmlns:a16="http://schemas.microsoft.com/office/drawing/2014/main" id="{1CBCD1B7-F183-6053-4DBE-326B3394F6BF}"/>
              </a:ext>
            </a:extLst>
          </p:cNvPr>
          <p:cNvSpPr txBox="1"/>
          <p:nvPr/>
        </p:nvSpPr>
        <p:spPr>
          <a:xfrm>
            <a:off x="2646630" y="7450675"/>
            <a:ext cx="1564740" cy="230832"/>
          </a:xfrm>
          <a:prstGeom prst="rect">
            <a:avLst/>
          </a:prstGeom>
          <a:noFill/>
        </p:spPr>
        <p:txBody>
          <a:bodyPr wrap="square" rtlCol="0">
            <a:spAutoFit/>
          </a:bodyPr>
          <a:lstStyle/>
          <a:p>
            <a:pPr algn="ctr"/>
            <a:r>
              <a:rPr lang="sv-SE" sz="900" b="1" dirty="0">
                <a:latin typeface="Lato Light" panose="020F0502020204030203" pitchFamily="34" charset="0"/>
                <a:ea typeface="Lato Light" panose="020F0502020204030203" pitchFamily="34" charset="0"/>
                <a:cs typeface="Lato Light" panose="020F0502020204030203" pitchFamily="34" charset="0"/>
              </a:rPr>
              <a:t>Konfliktanalys</a:t>
            </a:r>
          </a:p>
        </p:txBody>
      </p:sp>
      <p:pic>
        <p:nvPicPr>
          <p:cNvPr id="4" name="Picture 3" descr="Logo&#10;&#10;Description automatically generated">
            <a:extLst>
              <a:ext uri="{FF2B5EF4-FFF2-40B4-BE49-F238E27FC236}">
                <a16:creationId xmlns:a16="http://schemas.microsoft.com/office/drawing/2014/main" id="{236F5C79-810B-2D6D-7E55-EC89598D9124}"/>
              </a:ext>
            </a:extLst>
          </p:cNvPr>
          <p:cNvPicPr>
            <a:picLocks noChangeAspect="1"/>
          </p:cNvPicPr>
          <p:nvPr/>
        </p:nvPicPr>
        <p:blipFill>
          <a:blip r:embed="rId5"/>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293090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411896" y="2349677"/>
            <a:ext cx="6185825" cy="3607369"/>
          </a:xfrm>
          <a:solidFill>
            <a:schemeClr val="accent3">
              <a:lumMod val="60000"/>
              <a:lumOff val="40000"/>
              <a:alpha val="30497"/>
            </a:schemeClr>
          </a:solidFill>
        </p:spPr>
        <p:txBody>
          <a:bodyPr>
            <a:normAutofit lnSpcReduction="10000"/>
          </a:bodyPr>
          <a:lstStyle/>
          <a:p>
            <a:pPr marL="0" indent="0">
              <a:spcBef>
                <a:spcPts val="0"/>
              </a:spcBef>
              <a:spcAft>
                <a:spcPts val="600"/>
              </a:spcAft>
              <a:buNone/>
            </a:pPr>
            <a:r>
              <a:rPr lang="sv-SE" sz="1400" b="1" dirty="0">
                <a:latin typeface="Lato" panose="020F0502020204030203" pitchFamily="34" charset="0"/>
                <a:ea typeface="Lato" panose="020F0502020204030203" pitchFamily="34" charset="0"/>
                <a:cs typeface="Lato" panose="020F0502020204030203" pitchFamily="34" charset="0"/>
              </a:rPr>
              <a:t>Några frågor ni kan besvara i planeringen</a:t>
            </a:r>
          </a:p>
          <a:p>
            <a:pPr marL="0" indent="-285750">
              <a:spcBef>
                <a:spcPts val="0"/>
              </a:spcBef>
              <a:spcAft>
                <a:spcPts val="600"/>
              </a:spcAft>
            </a:pPr>
            <a:endParaRPr lang="sv-SE" sz="1400" dirty="0">
              <a:latin typeface="Lato" panose="020F0502020204030203" pitchFamily="34" charset="0"/>
              <a:ea typeface="Lato" panose="020F0502020204030203" pitchFamily="34" charset="0"/>
              <a:cs typeface="Lato" panose="020F0502020204030203" pitchFamily="34" charset="0"/>
            </a:endParaRPr>
          </a:p>
          <a:p>
            <a:pPr marL="0" indent="-285750">
              <a:spcBef>
                <a:spcPts val="0"/>
              </a:spcBef>
              <a:spcAft>
                <a:spcPts val="600"/>
              </a:spcAft>
            </a:pPr>
            <a:r>
              <a:rPr lang="sv-SE" sz="1400" dirty="0">
                <a:latin typeface="Lato" panose="020F0502020204030203" pitchFamily="34" charset="0"/>
                <a:ea typeface="Lato" panose="020F0502020204030203" pitchFamily="34" charset="0"/>
                <a:cs typeface="Lato" panose="020F0502020204030203" pitchFamily="34" charset="0"/>
              </a:rPr>
              <a:t>Vilka möten behövs i förväg?</a:t>
            </a:r>
          </a:p>
          <a:p>
            <a:pPr>
              <a:lnSpc>
                <a:spcPct val="100000"/>
              </a:lnSpc>
              <a:spcBef>
                <a:spcPts val="0"/>
              </a:spcBef>
              <a:spcAft>
                <a:spcPts val="600"/>
              </a:spcAft>
            </a:pPr>
            <a:r>
              <a:rPr lang="sv-SE" sz="1400" dirty="0">
                <a:latin typeface="Lato" panose="020F0502020204030203" pitchFamily="34" charset="0"/>
                <a:ea typeface="Lato" panose="020F0502020204030203" pitchFamily="34" charset="0"/>
                <a:cs typeface="Lato" panose="020F0502020204030203" pitchFamily="34" charset="0"/>
              </a:rPr>
              <a:t>Vilka ska vara med? </a:t>
            </a:r>
          </a:p>
          <a:p>
            <a:pPr>
              <a:lnSpc>
                <a:spcPct val="100000"/>
              </a:lnSpc>
              <a:spcBef>
                <a:spcPts val="0"/>
              </a:spcBef>
              <a:spcAft>
                <a:spcPts val="600"/>
              </a:spcAft>
            </a:pPr>
            <a:r>
              <a:rPr lang="sv-SE" sz="1400" dirty="0">
                <a:latin typeface="Lato" panose="020F0502020204030203" pitchFamily="34" charset="0"/>
                <a:ea typeface="Lato" panose="020F0502020204030203" pitchFamily="34" charset="0"/>
                <a:cs typeface="Lato" panose="020F0502020204030203" pitchFamily="34" charset="0"/>
              </a:rPr>
              <a:t>Kan du ta reda på hur, när och var möten ska ske eller kommer du att bestämma själv? (inkluderingsmöjlighet)</a:t>
            </a:r>
          </a:p>
          <a:p>
            <a:pPr>
              <a:lnSpc>
                <a:spcPct val="100000"/>
              </a:lnSpc>
              <a:spcBef>
                <a:spcPts val="0"/>
              </a:spcBef>
              <a:spcAft>
                <a:spcPts val="600"/>
              </a:spcAft>
            </a:pPr>
            <a:r>
              <a:rPr lang="en-SE" sz="1400" dirty="0">
                <a:latin typeface="Lato" panose="020F0502020204030203" pitchFamily="34" charset="0"/>
                <a:ea typeface="Lato" panose="020F0502020204030203" pitchFamily="34" charset="0"/>
                <a:cs typeface="Lato" panose="020F0502020204030203" pitchFamily="34" charset="0"/>
              </a:rPr>
              <a:t>Behöver vi förmöten mellan vissa aktörer? Är möten med homogena grupper en bra idé?</a:t>
            </a:r>
          </a:p>
          <a:p>
            <a:pPr>
              <a:lnSpc>
                <a:spcPct val="110000"/>
              </a:lnSpc>
              <a:spcBef>
                <a:spcPts val="0"/>
              </a:spcBef>
              <a:spcAft>
                <a:spcPts val="600"/>
              </a:spcAft>
            </a:pPr>
            <a:r>
              <a:rPr lang="en-SE" sz="1400" dirty="0">
                <a:latin typeface="Lato" panose="020F0502020204030203" pitchFamily="34" charset="0"/>
                <a:ea typeface="Lato" panose="020F0502020204030203" pitchFamily="34" charset="0"/>
                <a:cs typeface="Lato" panose="020F0502020204030203" pitchFamily="34" charset="0"/>
              </a:rPr>
              <a:t>Behövs fler enskilda möten för att skapa förtroende för processen?</a:t>
            </a:r>
          </a:p>
          <a:p>
            <a:pPr>
              <a:lnSpc>
                <a:spcPct val="110000"/>
              </a:lnSpc>
              <a:spcBef>
                <a:spcPts val="0"/>
              </a:spcBef>
              <a:spcAft>
                <a:spcPts val="600"/>
              </a:spcAft>
            </a:pPr>
            <a:r>
              <a:rPr lang="en-SE" sz="1400" dirty="0">
                <a:latin typeface="Lato" panose="020F0502020204030203" pitchFamily="34" charset="0"/>
                <a:ea typeface="Lato" panose="020F0502020204030203" pitchFamily="34" charset="0"/>
                <a:cs typeface="Lato" panose="020F0502020204030203" pitchFamily="34" charset="0"/>
              </a:rPr>
              <a:t>Finns det spänningar som helst ska tas hand om innan? </a:t>
            </a:r>
          </a:p>
          <a:p>
            <a:pPr>
              <a:lnSpc>
                <a:spcPct val="110000"/>
              </a:lnSpc>
              <a:spcBef>
                <a:spcPts val="0"/>
              </a:spcBef>
              <a:spcAft>
                <a:spcPts val="600"/>
              </a:spcAft>
            </a:pPr>
            <a:r>
              <a:rPr lang="en-SE" sz="1400" dirty="0">
                <a:latin typeface="Lato" panose="020F0502020204030203" pitchFamily="34" charset="0"/>
                <a:ea typeface="Lato" panose="020F0502020204030203" pitchFamily="34" charset="0"/>
                <a:cs typeface="Lato" panose="020F0502020204030203" pitchFamily="34" charset="0"/>
              </a:rPr>
              <a:t>Vem fattar beslut? Hur förankrar du processen hos dem?</a:t>
            </a:r>
          </a:p>
          <a:p>
            <a:pPr>
              <a:lnSpc>
                <a:spcPct val="110000"/>
              </a:lnSpc>
              <a:spcBef>
                <a:spcPts val="0"/>
              </a:spcBef>
              <a:spcAft>
                <a:spcPts val="600"/>
              </a:spcAft>
            </a:pPr>
            <a:r>
              <a:rPr lang="en-SE" sz="1400" dirty="0">
                <a:latin typeface="Lato" panose="020F0502020204030203" pitchFamily="34" charset="0"/>
                <a:ea typeface="Lato" panose="020F0502020204030203" pitchFamily="34" charset="0"/>
                <a:cs typeface="Lato" panose="020F0502020204030203" pitchFamily="34" charset="0"/>
              </a:rPr>
              <a:t>Vilken inflytande kommer deltagare att få </a:t>
            </a:r>
            <a:r>
              <a:rPr lang="en-GB" sz="1400" dirty="0" err="1">
                <a:latin typeface="Lato" panose="020F0502020204030203" pitchFamily="34" charset="0"/>
                <a:ea typeface="Lato" panose="020F0502020204030203" pitchFamily="34" charset="0"/>
                <a:cs typeface="Lato" panose="020F0502020204030203" pitchFamily="34" charset="0"/>
              </a:rPr>
              <a:t>i</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samtalsfasen</a:t>
            </a:r>
            <a:r>
              <a:rPr lang="en-GB" sz="1400" dirty="0">
                <a:latin typeface="Lato" panose="020F0502020204030203" pitchFamily="34" charset="0"/>
                <a:ea typeface="Lato" panose="020F0502020204030203" pitchFamily="34" charset="0"/>
                <a:cs typeface="Lato" panose="020F0502020204030203" pitchFamily="34" charset="0"/>
              </a:rPr>
              <a:t>? </a:t>
            </a:r>
          </a:p>
          <a:p>
            <a:pPr>
              <a:lnSpc>
                <a:spcPct val="110000"/>
              </a:lnSpc>
              <a:spcBef>
                <a:spcPts val="0"/>
              </a:spcBef>
              <a:spcAft>
                <a:spcPts val="600"/>
              </a:spcAft>
            </a:pPr>
            <a:r>
              <a:rPr lang="en-GB" sz="1400" dirty="0" err="1">
                <a:latin typeface="Lato" panose="020F0502020204030203" pitchFamily="34" charset="0"/>
                <a:ea typeface="Lato" panose="020F0502020204030203" pitchFamily="34" charset="0"/>
                <a:cs typeface="Lato" panose="020F0502020204030203" pitchFamily="34" charset="0"/>
              </a:rPr>
              <a:t>Hur</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delaktiga</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kommer</a:t>
            </a:r>
            <a:r>
              <a:rPr lang="en-GB" sz="1400" dirty="0">
                <a:latin typeface="Lato" panose="020F0502020204030203" pitchFamily="34" charset="0"/>
                <a:ea typeface="Lato" panose="020F0502020204030203" pitchFamily="34" charset="0"/>
                <a:cs typeface="Lato" panose="020F0502020204030203" pitchFamily="34" charset="0"/>
              </a:rPr>
              <a:t> de </a:t>
            </a:r>
            <a:r>
              <a:rPr lang="en-GB" sz="1400" dirty="0" err="1">
                <a:latin typeface="Lato" panose="020F0502020204030203" pitchFamily="34" charset="0"/>
                <a:ea typeface="Lato" panose="020F0502020204030203" pitchFamily="34" charset="0"/>
                <a:cs typeface="Lato" panose="020F0502020204030203" pitchFamily="34" charset="0"/>
              </a:rPr>
              <a:t>att</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behöva</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vara</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Hur</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säkrar</a:t>
            </a:r>
            <a:r>
              <a:rPr lang="en-GB" sz="1400" dirty="0">
                <a:latin typeface="Lato" panose="020F0502020204030203" pitchFamily="34" charset="0"/>
                <a:ea typeface="Lato" panose="020F0502020204030203" pitchFamily="34" charset="0"/>
                <a:cs typeface="Lato" panose="020F0502020204030203" pitchFamily="34" charset="0"/>
              </a:rPr>
              <a:t> du </a:t>
            </a:r>
            <a:r>
              <a:rPr lang="en-GB" sz="1400" dirty="0" err="1">
                <a:latin typeface="Lato" panose="020F0502020204030203" pitchFamily="34" charset="0"/>
                <a:ea typeface="Lato" panose="020F0502020204030203" pitchFamily="34" charset="0"/>
                <a:cs typeface="Lato" panose="020F0502020204030203" pitchFamily="34" charset="0"/>
              </a:rPr>
              <a:t>delaktighet</a:t>
            </a:r>
            <a:r>
              <a:rPr lang="en-GB" sz="1400" dirty="0">
                <a:latin typeface="Lato" panose="020F0502020204030203" pitchFamily="34" charset="0"/>
                <a:ea typeface="Lato" panose="020F0502020204030203" pitchFamily="34" charset="0"/>
                <a:cs typeface="Lato" panose="020F0502020204030203" pitchFamily="34" charset="0"/>
              </a:rPr>
              <a:t>`</a:t>
            </a:r>
            <a:endParaRPr lang="en-SE" sz="1400" dirty="0">
              <a:latin typeface="Lato" panose="020F0502020204030203" pitchFamily="34" charset="0"/>
              <a:ea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8C369715-5E11-2C96-7D22-021439F49522}"/>
              </a:ext>
            </a:extLst>
          </p:cNvPr>
          <p:cNvSpPr/>
          <p:nvPr/>
        </p:nvSpPr>
        <p:spPr>
          <a:xfrm>
            <a:off x="4095601" y="624845"/>
            <a:ext cx="2502121" cy="144378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12" name="Rectangle 11">
            <a:extLst>
              <a:ext uri="{FF2B5EF4-FFF2-40B4-BE49-F238E27FC236}">
                <a16:creationId xmlns:a16="http://schemas.microsoft.com/office/drawing/2014/main" id="{E48D895B-9923-0325-C577-2995D46A6CE0}"/>
              </a:ext>
            </a:extLst>
          </p:cNvPr>
          <p:cNvSpPr/>
          <p:nvPr/>
        </p:nvSpPr>
        <p:spPr>
          <a:xfrm>
            <a:off x="387000" y="631304"/>
            <a:ext cx="3708601" cy="1443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D787733-0A37-3225-2E1B-674FDF38572A}"/>
              </a:ext>
            </a:extLst>
          </p:cNvPr>
          <p:cNvSpPr txBox="1">
            <a:spLocks/>
          </p:cNvSpPr>
          <p:nvPr/>
        </p:nvSpPr>
        <p:spPr>
          <a:xfrm>
            <a:off x="494985" y="1020602"/>
            <a:ext cx="3446182" cy="745629"/>
          </a:xfrm>
          <a:prstGeom prst="rect">
            <a:avLst/>
          </a:prstGeom>
        </p:spPr>
        <p:txBody>
          <a:bodyPr vert="horz" lIns="91440" tIns="45720" rIns="91440" bIns="45720" rtlCol="0" anchor="ctr">
            <a:normAutofit fontScale="85000" lnSpcReduction="10000"/>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solidFill>
                  <a:schemeClr val="bg1"/>
                </a:solidFill>
              </a:rPr>
              <a:t>Planera dialogfasen</a:t>
            </a:r>
          </a:p>
        </p:txBody>
      </p:sp>
      <p:grpSp>
        <p:nvGrpSpPr>
          <p:cNvPr id="14" name="Group 13">
            <a:extLst>
              <a:ext uri="{FF2B5EF4-FFF2-40B4-BE49-F238E27FC236}">
                <a16:creationId xmlns:a16="http://schemas.microsoft.com/office/drawing/2014/main" id="{06D167D2-643E-D93A-00BE-3FC49E716F58}"/>
              </a:ext>
            </a:extLst>
          </p:cNvPr>
          <p:cNvGrpSpPr>
            <a:grpSpLocks noChangeAspect="1"/>
          </p:cNvGrpSpPr>
          <p:nvPr/>
        </p:nvGrpSpPr>
        <p:grpSpPr>
          <a:xfrm>
            <a:off x="4225877" y="772553"/>
            <a:ext cx="2210262" cy="1179147"/>
            <a:chOff x="1854477" y="4865917"/>
            <a:chExt cx="2631600" cy="1403925"/>
          </a:xfrm>
        </p:grpSpPr>
        <p:pic>
          <p:nvPicPr>
            <p:cNvPr id="15" name="Picture 14" descr="Shape&#10;&#10;Description automatically generated with medium confidence">
              <a:extLst>
                <a:ext uri="{FF2B5EF4-FFF2-40B4-BE49-F238E27FC236}">
                  <a16:creationId xmlns:a16="http://schemas.microsoft.com/office/drawing/2014/main" id="{7314FD48-C01C-D48D-F175-759A3E3476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4477" y="4945250"/>
              <a:ext cx="2631600" cy="1324592"/>
            </a:xfrm>
            <a:prstGeom prst="rect">
              <a:avLst/>
            </a:prstGeom>
          </p:spPr>
        </p:pic>
        <p:sp>
          <p:nvSpPr>
            <p:cNvPr id="16" name="TextBox 15">
              <a:extLst>
                <a:ext uri="{FF2B5EF4-FFF2-40B4-BE49-F238E27FC236}">
                  <a16:creationId xmlns:a16="http://schemas.microsoft.com/office/drawing/2014/main" id="{5D06C5DA-6628-1419-D710-6799F9373B6F}"/>
                </a:ext>
              </a:extLst>
            </p:cNvPr>
            <p:cNvSpPr txBox="1"/>
            <p:nvPr/>
          </p:nvSpPr>
          <p:spPr>
            <a:xfrm>
              <a:off x="2818572" y="5451814"/>
              <a:ext cx="703412" cy="306644"/>
            </a:xfrm>
            <a:prstGeom prst="rect">
              <a:avLst/>
            </a:prstGeom>
            <a:noFill/>
          </p:spPr>
          <p:txBody>
            <a:bodyPr wrap="square" rtlCol="0">
              <a:spAutoFit/>
            </a:bodyPr>
            <a:lstStyle/>
            <a:p>
              <a:pPr algn="ctr"/>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Förstå</a:t>
              </a:r>
            </a:p>
          </p:txBody>
        </p:sp>
        <p:sp>
          <p:nvSpPr>
            <p:cNvPr id="17" name="TextBox 16">
              <a:extLst>
                <a:ext uri="{FF2B5EF4-FFF2-40B4-BE49-F238E27FC236}">
                  <a16:creationId xmlns:a16="http://schemas.microsoft.com/office/drawing/2014/main" id="{156CA7D4-BD0D-2839-2BBE-4E93E59C46EE}"/>
                </a:ext>
              </a:extLst>
            </p:cNvPr>
            <p:cNvSpPr txBox="1"/>
            <p:nvPr/>
          </p:nvSpPr>
          <p:spPr>
            <a:xfrm>
              <a:off x="3677813" y="5465498"/>
              <a:ext cx="808264" cy="306644"/>
            </a:xfrm>
            <a:prstGeom prst="rect">
              <a:avLst/>
            </a:prstGeom>
            <a:noFill/>
          </p:spPr>
          <p:txBody>
            <a:bodyPr wrap="square" rtlCol="0">
              <a:spAutoFit/>
            </a:bodyPr>
            <a:lstStyle/>
            <a:p>
              <a:pPr algn="ctr"/>
              <a:r>
                <a:rPr lang="sv-SE" sz="1050" dirty="0">
                  <a:solidFill>
                    <a:srgbClr val="C00000"/>
                  </a:solidFill>
                  <a:latin typeface="Lato" panose="020F0502020204030203" pitchFamily="34" charset="0"/>
                  <a:ea typeface="Lato" panose="020F0502020204030203" pitchFamily="34" charset="0"/>
                  <a:cs typeface="Lato" panose="020F0502020204030203" pitchFamily="34" charset="0"/>
                </a:rPr>
                <a:t>Planera</a:t>
              </a:r>
            </a:p>
          </p:txBody>
        </p:sp>
        <p:sp>
          <p:nvSpPr>
            <p:cNvPr id="18" name="TextBox 17">
              <a:extLst>
                <a:ext uri="{FF2B5EF4-FFF2-40B4-BE49-F238E27FC236}">
                  <a16:creationId xmlns:a16="http://schemas.microsoft.com/office/drawing/2014/main" id="{9AD4BC67-9B43-FE28-C197-5612D4F08F86}"/>
                </a:ext>
              </a:extLst>
            </p:cNvPr>
            <p:cNvSpPr txBox="1"/>
            <p:nvPr/>
          </p:nvSpPr>
          <p:spPr>
            <a:xfrm>
              <a:off x="1911475" y="5468535"/>
              <a:ext cx="1271526" cy="306644"/>
            </a:xfrm>
            <a:prstGeom prst="rect">
              <a:avLst/>
            </a:prstGeom>
            <a:noFill/>
          </p:spPr>
          <p:txBody>
            <a:bodyPr wrap="square" rtlCol="0">
              <a:spAutoFit/>
            </a:bodyPr>
            <a:lstStyle/>
            <a:p>
              <a:r>
                <a:rPr lang="sv-SE"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Observera</a:t>
              </a:r>
            </a:p>
          </p:txBody>
        </p:sp>
        <p:sp>
          <p:nvSpPr>
            <p:cNvPr id="19" name="Notched Right Arrow 18">
              <a:extLst>
                <a:ext uri="{FF2B5EF4-FFF2-40B4-BE49-F238E27FC236}">
                  <a16:creationId xmlns:a16="http://schemas.microsoft.com/office/drawing/2014/main" id="{70F1A2B5-0A07-F581-C989-2C93B861AB07}"/>
                </a:ext>
              </a:extLst>
            </p:cNvPr>
            <p:cNvSpPr/>
            <p:nvPr/>
          </p:nvSpPr>
          <p:spPr>
            <a:xfrm rot="3566436" flipV="1">
              <a:off x="3574723" y="5071030"/>
              <a:ext cx="593554" cy="183328"/>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latin typeface="Lato" panose="020F0502020204030203" pitchFamily="34" charset="0"/>
                <a:ea typeface="Lato" panose="020F0502020204030203" pitchFamily="34" charset="0"/>
                <a:cs typeface="Lato" panose="020F0502020204030203" pitchFamily="34" charset="0"/>
              </a:endParaRPr>
            </a:p>
          </p:txBody>
        </p:sp>
      </p:grpSp>
      <p:sp>
        <p:nvSpPr>
          <p:cNvPr id="20" name="TextBox 19">
            <a:extLst>
              <a:ext uri="{FF2B5EF4-FFF2-40B4-BE49-F238E27FC236}">
                <a16:creationId xmlns:a16="http://schemas.microsoft.com/office/drawing/2014/main" id="{3C69B76F-598C-CAE9-87A8-1D4E86CD71A0}"/>
              </a:ext>
            </a:extLst>
          </p:cNvPr>
          <p:cNvSpPr txBox="1"/>
          <p:nvPr/>
        </p:nvSpPr>
        <p:spPr>
          <a:xfrm>
            <a:off x="4890399" y="649878"/>
            <a:ext cx="875127" cy="230832"/>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p>
        </p:txBody>
      </p:sp>
      <p:pic>
        <p:nvPicPr>
          <p:cNvPr id="2" name="Picture 1" descr="Logo&#10;&#10;Description automatically generated">
            <a:extLst>
              <a:ext uri="{FF2B5EF4-FFF2-40B4-BE49-F238E27FC236}">
                <a16:creationId xmlns:a16="http://schemas.microsoft.com/office/drawing/2014/main" id="{C42E7303-2099-CB97-7521-7B14B594E800}"/>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410745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2CC97-5D93-4D9E-26B1-455D2D53803E}"/>
              </a:ext>
            </a:extLst>
          </p:cNvPr>
          <p:cNvSpPr/>
          <p:nvPr/>
        </p:nvSpPr>
        <p:spPr>
          <a:xfrm>
            <a:off x="0" y="613304"/>
            <a:ext cx="4901784"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600" dirty="0">
                <a:latin typeface="Source Sans Pro" panose="020B0503030403020204" pitchFamily="34" charset="0"/>
                <a:ea typeface="Source Sans Pro" panose="020B0503030403020204" pitchFamily="34" charset="0"/>
              </a:rPr>
              <a:t>      Innehåll</a:t>
            </a:r>
            <a:endParaRPr lang="sv-SE"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62EE0DE3-2B41-3154-305D-70F79838886F}"/>
              </a:ext>
            </a:extLst>
          </p:cNvPr>
          <p:cNvSpPr txBox="1"/>
          <p:nvPr/>
        </p:nvSpPr>
        <p:spPr>
          <a:xfrm>
            <a:off x="719528" y="2158584"/>
            <a:ext cx="4931764" cy="2677656"/>
          </a:xfrm>
          <a:prstGeom prst="rect">
            <a:avLst/>
          </a:prstGeom>
          <a:noFill/>
        </p:spPr>
        <p:txBody>
          <a:bodyPr wrap="square" rtlCol="0">
            <a:spAutoFit/>
          </a:bodyPr>
          <a:lstStyle/>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Grundtankar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Enkla, komplicerade och komplexa problem</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En förenklad komplexitetsanalys</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Hur ska du hantera en komplex fråga?</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Om samverkan</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En enkel processlogik</a:t>
            </a:r>
          </a:p>
          <a:p>
            <a:pPr marL="685800" lvl="1" indent="-22860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Dialog och ett dialogiskt sätt att tänka och agera</a:t>
            </a:r>
          </a:p>
          <a:p>
            <a:pPr marL="685800" lvl="1" indent="-22860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Den dialogiska processlogiken</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Att designa samverkansprocesser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Ett förhållningssätt för dialog- och samverkansprocesser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Om konflikter – hur de uppstår och utvecklar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Kort om samtalsledning</a:t>
            </a:r>
          </a:p>
          <a:p>
            <a:pPr marL="742950" lvl="1" indent="-285750">
              <a:buFont typeface="+mj-lt"/>
              <a:buAutoNum type="romanLcPeriod"/>
            </a:pPr>
            <a:endParaRPr lang="sv-SE" sz="1200" dirty="0">
              <a:latin typeface="Lato" panose="020F0502020204030203" pitchFamily="34" charset="0"/>
              <a:ea typeface="Lato" panose="020F0502020204030203" pitchFamily="34" charset="0"/>
              <a:cs typeface="Lato" panose="020F0502020204030203" pitchFamily="34" charset="0"/>
            </a:endParaRPr>
          </a:p>
          <a:p>
            <a:pPr marL="228600" indent="-228600">
              <a:buFont typeface="+mj-lt"/>
              <a:buAutoNum type="arabicPeriod"/>
            </a:pPr>
            <a:endParaRPr lang="sv-SE" sz="12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Logo&#10;&#10;Description automatically generated">
            <a:extLst>
              <a:ext uri="{FF2B5EF4-FFF2-40B4-BE49-F238E27FC236}">
                <a16:creationId xmlns:a16="http://schemas.microsoft.com/office/drawing/2014/main" id="{014A1C37-B824-534D-D5A1-759D29931E01}"/>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95601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AC7A10-3341-5142-8329-0B03BFDF2216}"/>
              </a:ext>
            </a:extLst>
          </p:cNvPr>
          <p:cNvSpPr txBox="1"/>
          <p:nvPr/>
        </p:nvSpPr>
        <p:spPr>
          <a:xfrm>
            <a:off x="471487" y="1203529"/>
            <a:ext cx="5741054" cy="3072636"/>
          </a:xfrm>
          <a:prstGeom prst="rect">
            <a:avLst/>
          </a:prstGeom>
          <a:solidFill>
            <a:schemeClr val="accent1">
              <a:lumMod val="60000"/>
              <a:lumOff val="40000"/>
              <a:alpha val="23065"/>
            </a:schemeClr>
          </a:solidFill>
        </p:spPr>
        <p:txBody>
          <a:bodyPr wrap="square">
            <a:spAutoFit/>
          </a:bodyPr>
          <a:lstStyle/>
          <a:p>
            <a:pPr>
              <a:spcBef>
                <a:spcPts val="563"/>
              </a:spcBef>
              <a:spcAft>
                <a:spcPts val="225"/>
              </a:spcAft>
            </a:pPr>
            <a:r>
              <a:rPr lang="en-SE" sz="1200" b="1" dirty="0">
                <a:solidFill>
                  <a:srgbClr val="3E762A"/>
                </a:solidFill>
                <a:latin typeface="Lato" panose="020F0502020204030203" pitchFamily="34" charset="0"/>
                <a:ea typeface="Lato" panose="020F0502020204030203" pitchFamily="34" charset="0"/>
                <a:cs typeface="Lato" panose="020F0502020204030203" pitchFamily="34" charset="0"/>
              </a:rPr>
              <a:t>STEG 1: OBSERVERA - INVENTERA</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ser nuläget ut?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perspektiv finns?</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aktörer finns? </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är dem som är berörda (utöver listade aktörer)?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relationer finns?</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finns för spänningar?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frågor påverkar den vi fokuserar på?</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är syftet? Vad vill vi undersöka?</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Varför jobbar vi med det här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vill vi uppnå? Vad är målet?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fungerar just nu?</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fungerar inte?</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är förväntningarna på varandras deltagande? </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är förväntningarna på vad som ska hända?</a:t>
            </a:r>
          </a:p>
          <a:p>
            <a:pPr marL="128588"/>
            <a:r>
              <a:rPr lang="en-SE" sz="1200" dirty="0">
                <a:latin typeface="Lato" panose="020F0502020204030203" pitchFamily="34" charset="0"/>
                <a:ea typeface="Lato" panose="020F0502020204030203" pitchFamily="34" charset="0"/>
                <a:cs typeface="Lato" panose="020F0502020204030203" pitchFamily="34" charset="0"/>
              </a:rPr>
              <a:t> </a:t>
            </a:r>
          </a:p>
        </p:txBody>
      </p:sp>
      <p:sp>
        <p:nvSpPr>
          <p:cNvPr id="9" name="Title 8">
            <a:extLst>
              <a:ext uri="{FF2B5EF4-FFF2-40B4-BE49-F238E27FC236}">
                <a16:creationId xmlns:a16="http://schemas.microsoft.com/office/drawing/2014/main" id="{53A3DB70-B832-0C40-9BAB-92E75EDB97D9}"/>
              </a:ext>
            </a:extLst>
          </p:cNvPr>
          <p:cNvSpPr>
            <a:spLocks noGrp="1"/>
          </p:cNvSpPr>
          <p:nvPr>
            <p:ph type="title"/>
          </p:nvPr>
        </p:nvSpPr>
        <p:spPr>
          <a:xfrm>
            <a:off x="471487" y="339148"/>
            <a:ext cx="5915025" cy="897982"/>
          </a:xfrm>
        </p:spPr>
        <p:txBody>
          <a:bodyPr>
            <a:normAutofit/>
          </a:bodyPr>
          <a:lstStyle/>
          <a:p>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Y</a:t>
            </a:r>
            <a:r>
              <a:rPr lang="en-SE"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tterligare frågor som du kan ställa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i</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förberedande</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fasen</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från</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deltagare</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på</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tidigare</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 </a:t>
            </a:r>
            <a:r>
              <a:rPr lang="en-GB" sz="2025" dirty="0" err="1">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kurser</a:t>
            </a:r>
            <a:r>
              <a:rPr lang="en-GB" sz="2025" dirty="0">
                <a:solidFill>
                  <a:srgbClr val="445C19"/>
                </a:solidFill>
                <a:latin typeface="Lato Light" panose="020F0502020204030203" pitchFamily="34" charset="0"/>
                <a:ea typeface="Source Sans Pro" panose="020B0503030403020204" pitchFamily="34" charset="0"/>
                <a:cs typeface="Times New Roman" panose="02020603050405020304" pitchFamily="18" charset="0"/>
              </a:rPr>
              <a:t>)</a:t>
            </a:r>
            <a:endParaRPr lang="sv-SE" sz="2025" dirty="0"/>
          </a:p>
        </p:txBody>
      </p:sp>
      <p:sp>
        <p:nvSpPr>
          <p:cNvPr id="11" name="TextBox 10">
            <a:extLst>
              <a:ext uri="{FF2B5EF4-FFF2-40B4-BE49-F238E27FC236}">
                <a16:creationId xmlns:a16="http://schemas.microsoft.com/office/drawing/2014/main" id="{8C58654F-9C38-8146-807E-E693D46EB1F4}"/>
              </a:ext>
            </a:extLst>
          </p:cNvPr>
          <p:cNvSpPr txBox="1"/>
          <p:nvPr/>
        </p:nvSpPr>
        <p:spPr>
          <a:xfrm>
            <a:off x="471487" y="4370517"/>
            <a:ext cx="5741054" cy="4919295"/>
          </a:xfrm>
          <a:prstGeom prst="rect">
            <a:avLst/>
          </a:prstGeom>
          <a:solidFill>
            <a:schemeClr val="accent1">
              <a:lumMod val="60000"/>
              <a:lumOff val="40000"/>
              <a:alpha val="23065"/>
            </a:schemeClr>
          </a:solidFill>
        </p:spPr>
        <p:txBody>
          <a:bodyPr wrap="square">
            <a:spAutoFit/>
          </a:bodyPr>
          <a:lstStyle/>
          <a:p>
            <a:pPr>
              <a:spcBef>
                <a:spcPts val="563"/>
              </a:spcBef>
              <a:spcAft>
                <a:spcPts val="225"/>
              </a:spcAft>
            </a:pPr>
            <a:r>
              <a:rPr lang="en-SE" sz="1200" b="1" dirty="0">
                <a:solidFill>
                  <a:srgbClr val="3E762A"/>
                </a:solidFill>
                <a:latin typeface="Lato" panose="020F0502020204030203" pitchFamily="34" charset="0"/>
                <a:ea typeface="Lato" panose="020F0502020204030203" pitchFamily="34" charset="0"/>
                <a:cs typeface="Lato" panose="020F0502020204030203" pitchFamily="34" charset="0"/>
              </a:rPr>
              <a:t>STEG 2: FÖRSTÅ FRÅGAN ELLER PROBLEMET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Varför ser nuläget ut som det gör?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kan gå fel? Vad blir konsekvenserna?</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långt har de konflikter som finns utvecklad? (konfliktanalys)</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Känner intressenter sig lyssnade på? Tagna på allvar?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Varför förekommer spänning, motstånd och konflikt?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ser relationerna ut? Varför? (även vår relation med intressenterna)</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finns för historik som påverkar uppdraget?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ser tilliten ut mellan intressenterna? Varför? (även tillit till myndigheten)</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Har tilliten förändrats över tid? Varför?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Vilken är elefanten i rummet? Vad sägs inte men finns ändå?</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drivkrafter finns? Varför?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Saknar vi något perspektiv?</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är avgränsningarna? </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kommunicerar vi fasta ramar och begränsningar? </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är nyckelfrågorna? </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är möjligheter? Utmaningar?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Vad kan vi rimligtvis uppnå? Mål och delmål?</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resurser behövs? Vilka resurser har vi?</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delaktiga är olika intressenter? Hur engagerade?</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mycket kan deltagare påverka? Skiljer det mellan delar?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Går det att formulera ansvaret gemensamt? </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Vilket mandat finns för gruppen och för projektledare?</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Vilket mandat har deltagare att agera eller fatta beslut?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Identifiera roller som finns i processen</a:t>
            </a:r>
          </a:p>
          <a:p>
            <a:endParaRPr lang="en-SE" sz="1200" dirty="0">
              <a:latin typeface="Lato" panose="020F0502020204030203" pitchFamily="34" charset="0"/>
              <a:ea typeface="Lato" panose="020F0502020204030203" pitchFamily="34" charset="0"/>
              <a:cs typeface="Lato" panose="020F0502020204030203" pitchFamily="34" charset="0"/>
            </a:endParaRPr>
          </a:p>
        </p:txBody>
      </p:sp>
      <p:pic>
        <p:nvPicPr>
          <p:cNvPr id="2" name="Picture 1" descr="Logo&#10;&#10;Description automatically generated">
            <a:extLst>
              <a:ext uri="{FF2B5EF4-FFF2-40B4-BE49-F238E27FC236}">
                <a16:creationId xmlns:a16="http://schemas.microsoft.com/office/drawing/2014/main" id="{7E2EB199-3ABC-90D4-6A9A-D21AD1000802}"/>
              </a:ext>
            </a:extLst>
          </p:cNvPr>
          <p:cNvPicPr>
            <a:picLocks noChangeAspect="1"/>
          </p:cNvPicPr>
          <p:nvPr/>
        </p:nvPicPr>
        <p:blipFill>
          <a:blip r:embed="rId2"/>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261907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36C415-96A8-81A0-482C-489C2D2A64FB}"/>
              </a:ext>
            </a:extLst>
          </p:cNvPr>
          <p:cNvSpPr/>
          <p:nvPr/>
        </p:nvSpPr>
        <p:spPr>
          <a:xfrm>
            <a:off x="1264024" y="5365376"/>
            <a:ext cx="4410635" cy="4201477"/>
          </a:xfrm>
          <a:prstGeom prst="rect">
            <a:avLst/>
          </a:prstGeom>
          <a:solidFill>
            <a:srgbClr val="FFE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C507DE6B-49C1-094A-B2BD-69674AF54801}"/>
              </a:ext>
            </a:extLst>
          </p:cNvPr>
          <p:cNvSpPr txBox="1"/>
          <p:nvPr/>
        </p:nvSpPr>
        <p:spPr>
          <a:xfrm>
            <a:off x="647456" y="1963270"/>
            <a:ext cx="5739056" cy="3175228"/>
          </a:xfrm>
          <a:prstGeom prst="rect">
            <a:avLst/>
          </a:prstGeom>
          <a:solidFill>
            <a:schemeClr val="accent1">
              <a:lumMod val="60000"/>
              <a:lumOff val="40000"/>
              <a:alpha val="21000"/>
            </a:schemeClr>
          </a:solidFill>
        </p:spPr>
        <p:txBody>
          <a:bodyPr wrap="square">
            <a:spAutoFit/>
          </a:bodyPr>
          <a:lstStyle/>
          <a:p>
            <a:pPr>
              <a:spcBef>
                <a:spcPts val="563"/>
              </a:spcBef>
              <a:spcAft>
                <a:spcPts val="225"/>
              </a:spcAft>
            </a:pPr>
            <a:r>
              <a:rPr lang="en-SE" sz="1200" b="1" dirty="0">
                <a:solidFill>
                  <a:srgbClr val="3E762A"/>
                </a:solidFill>
                <a:latin typeface="Lato" panose="020F0502020204030203" pitchFamily="34" charset="0"/>
                <a:ea typeface="Lato" panose="020F0502020204030203" pitchFamily="34" charset="0"/>
                <a:cs typeface="Lato" panose="020F0502020204030203" pitchFamily="34" charset="0"/>
              </a:rPr>
              <a:t>STEG 3 - PLANERA</a:t>
            </a:r>
          </a:p>
          <a:p>
            <a:pPr>
              <a:spcBef>
                <a:spcPts val="563"/>
              </a:spcBef>
              <a:spcAft>
                <a:spcPts val="225"/>
              </a:spcAft>
            </a:pPr>
            <a:endParaRPr lang="en-SE" sz="1200" b="1" dirty="0">
              <a:solidFill>
                <a:srgbClr val="3E762A"/>
              </a:solidFill>
              <a:latin typeface="Lato" panose="020F0502020204030203" pitchFamily="34" charset="0"/>
              <a:ea typeface="Lato" panose="020F0502020204030203" pitchFamily="34" charset="0"/>
              <a:cs typeface="Lato" panose="020F0502020204030203" pitchFamily="34" charset="0"/>
            </a:endParaRP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Behövs spelregler?</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tar vi beslut? Hur kommunicerar vi beslut?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Vem behöver vi stämma av gällande planering?</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och när och med vem förankra vi processen i vår organisation?</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säkrar vi deltagande från vår organisation? </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Finns det en kommunikationsplan?</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Har vi gjort en riskanalys?</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Har vi gjort en tidsplan? Finns det tydliga deadlines?</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Vilka aktiviteter skulle vi (just nu) vilja genomföra?</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fördelar vi uppgifter? Vem har vilken roll? Är de förankrade?</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säkerställer vi att vi är på väg mot målet?</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När har vi nått målet? Vad händer då?</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följer vi upp?</a:t>
            </a:r>
          </a:p>
          <a:p>
            <a:pPr marL="192881" indent="-192881">
              <a:buFont typeface="Symbol" pitchFamily="2" charset="2"/>
              <a:buChar char=""/>
            </a:pPr>
            <a:r>
              <a:rPr lang="en-SE" sz="1200" dirty="0">
                <a:latin typeface="Lato" panose="020F0502020204030203" pitchFamily="34" charset="0"/>
                <a:ea typeface="Lato" panose="020F0502020204030203" pitchFamily="34" charset="0"/>
                <a:cs typeface="Lato" panose="020F0502020204030203" pitchFamily="34" charset="0"/>
              </a:rPr>
              <a:t>Hur utvärderar vi det vi gjort för att kunna lära oss?</a:t>
            </a:r>
          </a:p>
        </p:txBody>
      </p:sp>
      <p:sp>
        <p:nvSpPr>
          <p:cNvPr id="10" name="Title 8">
            <a:extLst>
              <a:ext uri="{FF2B5EF4-FFF2-40B4-BE49-F238E27FC236}">
                <a16:creationId xmlns:a16="http://schemas.microsoft.com/office/drawing/2014/main" id="{18545C96-5E03-8DED-8DAA-47824DC09406}"/>
              </a:ext>
            </a:extLst>
          </p:cNvPr>
          <p:cNvSpPr txBox="1">
            <a:spLocks/>
          </p:cNvSpPr>
          <p:nvPr/>
        </p:nvSpPr>
        <p:spPr>
          <a:xfrm>
            <a:off x="471487" y="339147"/>
            <a:ext cx="5915025" cy="1624123"/>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en-GB" sz="2400" dirty="0" err="1">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Flera</a:t>
            </a:r>
            <a:r>
              <a:rPr lang="en-SE" sz="2400"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 frågor som du kan ställa </a:t>
            </a:r>
            <a:r>
              <a:rPr lang="en-GB" sz="2400" dirty="0" err="1">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i</a:t>
            </a:r>
            <a:r>
              <a:rPr lang="en-GB" sz="2400"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 </a:t>
            </a:r>
            <a:r>
              <a:rPr lang="en-GB" sz="2400" dirty="0" err="1">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förberedande</a:t>
            </a:r>
            <a:r>
              <a:rPr lang="en-GB" sz="2400"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 </a:t>
            </a:r>
            <a:r>
              <a:rPr lang="en-GB" sz="2400" dirty="0" err="1">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fasen</a:t>
            </a:r>
            <a:r>
              <a:rPr lang="en-GB" sz="2400"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 (</a:t>
            </a:r>
            <a:r>
              <a:rPr lang="en-GB" sz="2400" dirty="0" err="1">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fortsatt</a:t>
            </a:r>
            <a:r>
              <a:rPr lang="en-GB" sz="2400"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a:t>
            </a:r>
            <a:endParaRPr lang="sv-SE" sz="2400" dirty="0">
              <a:latin typeface="Source Sans Pro" panose="020B0503030403020204" pitchFamily="34" charset="0"/>
              <a:ea typeface="Source Sans Pro" panose="020B0503030403020204" pitchFamily="34" charset="0"/>
            </a:endParaRPr>
          </a:p>
        </p:txBody>
      </p:sp>
      <p:pic>
        <p:nvPicPr>
          <p:cNvPr id="11" name="Picture 10">
            <a:extLst>
              <a:ext uri="{FF2B5EF4-FFF2-40B4-BE49-F238E27FC236}">
                <a16:creationId xmlns:a16="http://schemas.microsoft.com/office/drawing/2014/main" id="{3CE8E44B-7BED-FCCC-52C5-452729B9FD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7569" y="5553111"/>
            <a:ext cx="3982862" cy="3745738"/>
          </a:xfrm>
          <a:prstGeom prst="rect">
            <a:avLst/>
          </a:prstGeom>
          <a:solidFill>
            <a:srgbClr val="FBE5D6">
              <a:alpha val="0"/>
            </a:srgbClr>
          </a:solidFill>
        </p:spPr>
      </p:pic>
      <p:sp>
        <p:nvSpPr>
          <p:cNvPr id="12" name="TextBox 11">
            <a:extLst>
              <a:ext uri="{FF2B5EF4-FFF2-40B4-BE49-F238E27FC236}">
                <a16:creationId xmlns:a16="http://schemas.microsoft.com/office/drawing/2014/main" id="{4993BA35-5A00-D0A7-8D2A-5EF5CBD45B48}"/>
              </a:ext>
            </a:extLst>
          </p:cNvPr>
          <p:cNvSpPr txBox="1"/>
          <p:nvPr/>
        </p:nvSpPr>
        <p:spPr>
          <a:xfrm>
            <a:off x="2680445" y="6601038"/>
            <a:ext cx="1136809" cy="276999"/>
          </a:xfrm>
          <a:prstGeom prst="rect">
            <a:avLst/>
          </a:prstGeom>
          <a:noFill/>
        </p:spPr>
        <p:txBody>
          <a:bodyPr wrap="square" rtlCol="0">
            <a:spAutoFit/>
          </a:bodyPr>
          <a:lstStyle/>
          <a:p>
            <a:pPr algn="ctr"/>
            <a:r>
              <a:rPr lang="sv-SE" sz="1200" b="1" dirty="0">
                <a:latin typeface="Lato Light" panose="020F0502020204030203" pitchFamily="34" charset="0"/>
                <a:ea typeface="Lato Light" panose="020F0502020204030203" pitchFamily="34" charset="0"/>
                <a:cs typeface="Lato Light" panose="020F0502020204030203" pitchFamily="34" charset="0"/>
              </a:rPr>
              <a:t>FÖRBEREDA</a:t>
            </a:r>
            <a:endParaRPr lang="sv-SE" sz="105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TextBox 12">
            <a:extLst>
              <a:ext uri="{FF2B5EF4-FFF2-40B4-BE49-F238E27FC236}">
                <a16:creationId xmlns:a16="http://schemas.microsoft.com/office/drawing/2014/main" id="{1266D4C1-DBD7-525B-A388-A36171226B97}"/>
              </a:ext>
            </a:extLst>
          </p:cNvPr>
          <p:cNvSpPr txBox="1"/>
          <p:nvPr/>
        </p:nvSpPr>
        <p:spPr>
          <a:xfrm>
            <a:off x="2191871" y="7260680"/>
            <a:ext cx="866480" cy="261610"/>
          </a:xfrm>
          <a:prstGeom prst="rect">
            <a:avLst/>
          </a:prstGeom>
          <a:solidFill>
            <a:schemeClr val="bg1"/>
          </a:solidFill>
        </p:spPr>
        <p:txBody>
          <a:bodyPr wrap="square" rtlCol="0">
            <a:spAutoFit/>
          </a:bodyPr>
          <a:lstStyle/>
          <a:p>
            <a:pPr algn="ctr"/>
            <a:r>
              <a:rPr lang="sv-SE" sz="1100" dirty="0">
                <a:latin typeface="Lato Light" panose="020F0502020204030203" pitchFamily="34" charset="0"/>
                <a:ea typeface="Lato Light" panose="020F0502020204030203" pitchFamily="34" charset="0"/>
                <a:cs typeface="Lato Light" panose="020F0502020204030203" pitchFamily="34" charset="0"/>
              </a:rPr>
              <a:t>Observera</a:t>
            </a:r>
          </a:p>
        </p:txBody>
      </p:sp>
      <p:sp>
        <p:nvSpPr>
          <p:cNvPr id="14" name="TextBox 13">
            <a:extLst>
              <a:ext uri="{FF2B5EF4-FFF2-40B4-BE49-F238E27FC236}">
                <a16:creationId xmlns:a16="http://schemas.microsoft.com/office/drawing/2014/main" id="{A86D5FBA-E877-0837-1594-5493722DFFB2}"/>
              </a:ext>
            </a:extLst>
          </p:cNvPr>
          <p:cNvSpPr txBox="1"/>
          <p:nvPr/>
        </p:nvSpPr>
        <p:spPr>
          <a:xfrm>
            <a:off x="3136792" y="7943925"/>
            <a:ext cx="584413" cy="261610"/>
          </a:xfrm>
          <a:prstGeom prst="rect">
            <a:avLst/>
          </a:prstGeom>
          <a:solidFill>
            <a:schemeClr val="bg1"/>
          </a:solidFill>
        </p:spPr>
        <p:txBody>
          <a:bodyPr wrap="square" rtlCol="0">
            <a:spAutoFit/>
          </a:bodyPr>
          <a:lstStyle/>
          <a:p>
            <a:pPr algn="ctr"/>
            <a:r>
              <a:rPr lang="sv-SE" sz="1100" dirty="0">
                <a:latin typeface="Lato Light" panose="020F0502020204030203" pitchFamily="34" charset="0"/>
                <a:ea typeface="Lato Light" panose="020F0502020204030203" pitchFamily="34" charset="0"/>
                <a:cs typeface="Lato Light" panose="020F0502020204030203" pitchFamily="34" charset="0"/>
              </a:rPr>
              <a:t>Förstå </a:t>
            </a:r>
          </a:p>
        </p:txBody>
      </p:sp>
      <p:sp>
        <p:nvSpPr>
          <p:cNvPr id="15" name="TextBox 14">
            <a:extLst>
              <a:ext uri="{FF2B5EF4-FFF2-40B4-BE49-F238E27FC236}">
                <a16:creationId xmlns:a16="http://schemas.microsoft.com/office/drawing/2014/main" id="{3E9EE81E-59C2-554D-11D0-94F72950720E}"/>
              </a:ext>
            </a:extLst>
          </p:cNvPr>
          <p:cNvSpPr txBox="1"/>
          <p:nvPr/>
        </p:nvSpPr>
        <p:spPr>
          <a:xfrm>
            <a:off x="3812653" y="7129875"/>
            <a:ext cx="658462" cy="261610"/>
          </a:xfrm>
          <a:prstGeom prst="rect">
            <a:avLst/>
          </a:prstGeom>
          <a:solidFill>
            <a:schemeClr val="bg1"/>
          </a:solidFill>
        </p:spPr>
        <p:txBody>
          <a:bodyPr wrap="square" rtlCol="0">
            <a:spAutoFit/>
          </a:bodyPr>
          <a:lstStyle/>
          <a:p>
            <a:pPr algn="ctr"/>
            <a:r>
              <a:rPr lang="sv-SE" sz="1100" dirty="0">
                <a:latin typeface="Lato Light" panose="020F0502020204030203" pitchFamily="34" charset="0"/>
                <a:ea typeface="Lato Light" panose="020F0502020204030203" pitchFamily="34" charset="0"/>
                <a:cs typeface="Lato Light" panose="020F0502020204030203" pitchFamily="34" charset="0"/>
              </a:rPr>
              <a:t>Planera</a:t>
            </a:r>
          </a:p>
        </p:txBody>
      </p:sp>
      <p:pic>
        <p:nvPicPr>
          <p:cNvPr id="3" name="Picture 2" descr="Logo&#10;&#10;Description automatically generated">
            <a:extLst>
              <a:ext uri="{FF2B5EF4-FFF2-40B4-BE49-F238E27FC236}">
                <a16:creationId xmlns:a16="http://schemas.microsoft.com/office/drawing/2014/main" id="{CB9707DD-0675-14BF-A5D5-086B93ED6D7B}"/>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3073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25E13C5-F873-2749-A0A9-FACEB270031E}"/>
              </a:ext>
            </a:extLst>
          </p:cNvPr>
          <p:cNvSpPr/>
          <p:nvPr/>
        </p:nvSpPr>
        <p:spPr>
          <a:xfrm>
            <a:off x="215404" y="1787997"/>
            <a:ext cx="6455219" cy="2699226"/>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3" name="Content Placeholder 2">
            <a:extLst>
              <a:ext uri="{FF2B5EF4-FFF2-40B4-BE49-F238E27FC236}">
                <a16:creationId xmlns:a16="http://schemas.microsoft.com/office/drawing/2014/main" id="{489FA423-B2DF-FE40-9B5F-DF932960AEB7}"/>
              </a:ext>
            </a:extLst>
          </p:cNvPr>
          <p:cNvSpPr>
            <a:spLocks noGrp="1"/>
          </p:cNvSpPr>
          <p:nvPr>
            <p:ph idx="1"/>
          </p:nvPr>
        </p:nvSpPr>
        <p:spPr>
          <a:xfrm>
            <a:off x="228884" y="4611688"/>
            <a:ext cx="6455219" cy="1105872"/>
          </a:xfrm>
        </p:spPr>
        <p:txBody>
          <a:bodyPr>
            <a:normAutofit/>
          </a:bodyPr>
          <a:lstStyle/>
          <a:p>
            <a:pPr marL="0" indent="0">
              <a:buNone/>
            </a:pPr>
            <a:r>
              <a:rPr lang="sv-SE" sz="1200" dirty="0">
                <a:latin typeface="Lato" panose="020F0502020204030203" pitchFamily="34" charset="0"/>
                <a:ea typeface="Lato" panose="020F0502020204030203" pitchFamily="34" charset="0"/>
                <a:cs typeface="Lato" panose="020F0502020204030203" pitchFamily="34" charset="0"/>
              </a:rPr>
              <a:t>Samtals- eller dialogfasen består av möten mellan intressenter. Här möter de varandra (eventuellt i olika konstellationer eller arbetsgrupper).</a:t>
            </a:r>
          </a:p>
          <a:p>
            <a:pPr marL="0" indent="0">
              <a:buNone/>
            </a:pPr>
            <a:r>
              <a:rPr lang="sv-SE" sz="1200" dirty="0">
                <a:latin typeface="Lato" panose="020F0502020204030203" pitchFamily="34" charset="0"/>
                <a:ea typeface="Lato" panose="020F0502020204030203" pitchFamily="34" charset="0"/>
                <a:cs typeface="Lato" panose="020F0502020204030203" pitchFamily="34" charset="0"/>
              </a:rPr>
              <a:t>På följande bilderna beskriver vi den lyssnande fasen, dialogfasen (med två olika delar) och konkretiseringsfasen.</a:t>
            </a:r>
          </a:p>
        </p:txBody>
      </p:sp>
      <p:sp>
        <p:nvSpPr>
          <p:cNvPr id="23" name="Notched Right Arrow 22">
            <a:extLst>
              <a:ext uri="{FF2B5EF4-FFF2-40B4-BE49-F238E27FC236}">
                <a16:creationId xmlns:a16="http://schemas.microsoft.com/office/drawing/2014/main" id="{CE4A52F7-EC4A-E44A-9971-5BEBEE5EBE43}"/>
              </a:ext>
            </a:extLst>
          </p:cNvPr>
          <p:cNvSpPr/>
          <p:nvPr/>
        </p:nvSpPr>
        <p:spPr>
          <a:xfrm rot="3576960" flipV="1">
            <a:off x="2490455" y="1953009"/>
            <a:ext cx="460621" cy="270119"/>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27" name="Rectangle 26">
            <a:extLst>
              <a:ext uri="{FF2B5EF4-FFF2-40B4-BE49-F238E27FC236}">
                <a16:creationId xmlns:a16="http://schemas.microsoft.com/office/drawing/2014/main" id="{7F79B4CB-C591-B43D-9AC1-49793412655C}"/>
              </a:ext>
            </a:extLst>
          </p:cNvPr>
          <p:cNvSpPr/>
          <p:nvPr/>
        </p:nvSpPr>
        <p:spPr>
          <a:xfrm>
            <a:off x="221680" y="235367"/>
            <a:ext cx="6414639" cy="1443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itle 1">
            <a:extLst>
              <a:ext uri="{FF2B5EF4-FFF2-40B4-BE49-F238E27FC236}">
                <a16:creationId xmlns:a16="http://schemas.microsoft.com/office/drawing/2014/main" id="{3B9DC9A4-45D1-1458-3C29-455C804FD2F7}"/>
              </a:ext>
            </a:extLst>
          </p:cNvPr>
          <p:cNvSpPr txBox="1">
            <a:spLocks/>
          </p:cNvSpPr>
          <p:nvPr/>
        </p:nvSpPr>
        <p:spPr>
          <a:xfrm>
            <a:off x="410289" y="543751"/>
            <a:ext cx="6092410" cy="745629"/>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solidFill>
                  <a:schemeClr val="bg1"/>
                </a:solidFill>
              </a:rPr>
              <a:t>DIALOG </a:t>
            </a:r>
          </a:p>
        </p:txBody>
      </p:sp>
      <p:grpSp>
        <p:nvGrpSpPr>
          <p:cNvPr id="38" name="Group 37">
            <a:extLst>
              <a:ext uri="{FF2B5EF4-FFF2-40B4-BE49-F238E27FC236}">
                <a16:creationId xmlns:a16="http://schemas.microsoft.com/office/drawing/2014/main" id="{625E1F81-45BC-D273-4923-EEBCF1EA8BE4}"/>
              </a:ext>
            </a:extLst>
          </p:cNvPr>
          <p:cNvGrpSpPr/>
          <p:nvPr/>
        </p:nvGrpSpPr>
        <p:grpSpPr>
          <a:xfrm>
            <a:off x="266075" y="2374727"/>
            <a:ext cx="6325849" cy="1870321"/>
            <a:chOff x="344774" y="2823916"/>
            <a:chExt cx="6325849" cy="1870321"/>
          </a:xfrm>
        </p:grpSpPr>
        <p:pic>
          <p:nvPicPr>
            <p:cNvPr id="39" name="Picture 38" descr="Shape&#10;&#10;Description automatically generated with medium confidence">
              <a:extLst>
                <a:ext uri="{FF2B5EF4-FFF2-40B4-BE49-F238E27FC236}">
                  <a16:creationId xmlns:a16="http://schemas.microsoft.com/office/drawing/2014/main" id="{188340C4-57F9-9A65-942C-F0A95D4D6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7126" y="3387010"/>
              <a:ext cx="1673497" cy="979320"/>
            </a:xfrm>
            <a:prstGeom prst="rect">
              <a:avLst/>
            </a:prstGeom>
          </p:spPr>
        </p:pic>
        <p:sp>
          <p:nvSpPr>
            <p:cNvPr id="40" name="TextBox 39">
              <a:extLst>
                <a:ext uri="{FF2B5EF4-FFF2-40B4-BE49-F238E27FC236}">
                  <a16:creationId xmlns:a16="http://schemas.microsoft.com/office/drawing/2014/main" id="{5D9CC738-97AB-829C-AFCC-DC7AF5FA6787}"/>
                </a:ext>
              </a:extLst>
            </p:cNvPr>
            <p:cNvSpPr txBox="1"/>
            <p:nvPr/>
          </p:nvSpPr>
          <p:spPr>
            <a:xfrm>
              <a:off x="624731" y="3063651"/>
              <a:ext cx="1089604"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FÖRBEREDA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1" name="TextBox 40">
              <a:extLst>
                <a:ext uri="{FF2B5EF4-FFF2-40B4-BE49-F238E27FC236}">
                  <a16:creationId xmlns:a16="http://schemas.microsoft.com/office/drawing/2014/main" id="{146A8640-D3F6-C30D-EEC6-738EC115A010}"/>
                </a:ext>
              </a:extLst>
            </p:cNvPr>
            <p:cNvSpPr txBox="1"/>
            <p:nvPr/>
          </p:nvSpPr>
          <p:spPr>
            <a:xfrm>
              <a:off x="5329060" y="3052662"/>
              <a:ext cx="1117122" cy="253369"/>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GENOMFÖRA</a:t>
              </a:r>
              <a:endParaRPr lang="sv-SE"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9227CB99-1A53-643B-E498-2B2385D79223}"/>
                </a:ext>
              </a:extLst>
            </p:cNvPr>
            <p:cNvSpPr txBox="1"/>
            <p:nvPr/>
          </p:nvSpPr>
          <p:spPr>
            <a:xfrm>
              <a:off x="982762" y="3777669"/>
              <a:ext cx="447317"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Förstå</a:t>
              </a:r>
            </a:p>
          </p:txBody>
        </p:sp>
        <p:sp>
          <p:nvSpPr>
            <p:cNvPr id="43" name="TextBox 42">
              <a:extLst>
                <a:ext uri="{FF2B5EF4-FFF2-40B4-BE49-F238E27FC236}">
                  <a16:creationId xmlns:a16="http://schemas.microsoft.com/office/drawing/2014/main" id="{CEDD7259-EA7B-4047-CBF5-49D44E7740FF}"/>
                </a:ext>
              </a:extLst>
            </p:cNvPr>
            <p:cNvSpPr txBox="1"/>
            <p:nvPr/>
          </p:nvSpPr>
          <p:spPr>
            <a:xfrm>
              <a:off x="1458917" y="3775423"/>
              <a:ext cx="51399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Planera</a:t>
              </a:r>
            </a:p>
          </p:txBody>
        </p:sp>
        <p:sp>
          <p:nvSpPr>
            <p:cNvPr id="44" name="TextBox 43">
              <a:extLst>
                <a:ext uri="{FF2B5EF4-FFF2-40B4-BE49-F238E27FC236}">
                  <a16:creationId xmlns:a16="http://schemas.microsoft.com/office/drawing/2014/main" id="{609BD0BC-6964-F702-AFB5-76B6BCDC144D}"/>
                </a:ext>
              </a:extLst>
            </p:cNvPr>
            <p:cNvSpPr txBox="1"/>
            <p:nvPr/>
          </p:nvSpPr>
          <p:spPr>
            <a:xfrm>
              <a:off x="5528453" y="3792482"/>
              <a:ext cx="66041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45" name="TextBox 44">
              <a:extLst>
                <a:ext uri="{FF2B5EF4-FFF2-40B4-BE49-F238E27FC236}">
                  <a16:creationId xmlns:a16="http://schemas.microsoft.com/office/drawing/2014/main" id="{968F1604-77FF-9917-DB12-74A1A8387851}"/>
                </a:ext>
              </a:extLst>
            </p:cNvPr>
            <p:cNvSpPr txBox="1"/>
            <p:nvPr/>
          </p:nvSpPr>
          <p:spPr>
            <a:xfrm>
              <a:off x="6128602" y="3796766"/>
              <a:ext cx="513994"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Justera</a:t>
              </a:r>
            </a:p>
          </p:txBody>
        </p:sp>
        <p:sp>
          <p:nvSpPr>
            <p:cNvPr id="46" name="TextBox 45">
              <a:extLst>
                <a:ext uri="{FF2B5EF4-FFF2-40B4-BE49-F238E27FC236}">
                  <a16:creationId xmlns:a16="http://schemas.microsoft.com/office/drawing/2014/main" id="{2A17A786-5DA3-09EA-CA4D-239AA31DFBC5}"/>
                </a:ext>
              </a:extLst>
            </p:cNvPr>
            <p:cNvSpPr txBox="1"/>
            <p:nvPr/>
          </p:nvSpPr>
          <p:spPr>
            <a:xfrm>
              <a:off x="5005886" y="3793902"/>
              <a:ext cx="445755" cy="202696"/>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Testa</a:t>
              </a:r>
            </a:p>
          </p:txBody>
        </p:sp>
        <p:grpSp>
          <p:nvGrpSpPr>
            <p:cNvPr id="47" name="Group 46">
              <a:extLst>
                <a:ext uri="{FF2B5EF4-FFF2-40B4-BE49-F238E27FC236}">
                  <a16:creationId xmlns:a16="http://schemas.microsoft.com/office/drawing/2014/main" id="{6CBC067D-3DF2-BC62-79F7-A719535F1611}"/>
                </a:ext>
              </a:extLst>
            </p:cNvPr>
            <p:cNvGrpSpPr/>
            <p:nvPr/>
          </p:nvGrpSpPr>
          <p:grpSpPr>
            <a:xfrm>
              <a:off x="2115573" y="3075205"/>
              <a:ext cx="2766660" cy="1619032"/>
              <a:chOff x="3556223" y="1933441"/>
              <a:chExt cx="5098787" cy="3021163"/>
            </a:xfrm>
          </p:grpSpPr>
          <p:pic>
            <p:nvPicPr>
              <p:cNvPr id="51" name="Picture 50" descr="Shape&#10;&#10;Description automatically generated with medium confidence">
                <a:extLst>
                  <a:ext uri="{FF2B5EF4-FFF2-40B4-BE49-F238E27FC236}">
                    <a16:creationId xmlns:a16="http://schemas.microsoft.com/office/drawing/2014/main" id="{BFE011DC-7B8E-71E1-D6EA-A93A27576A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52" name="TextBox 51">
                <a:extLst>
                  <a:ext uri="{FF2B5EF4-FFF2-40B4-BE49-F238E27FC236}">
                    <a16:creationId xmlns:a16="http://schemas.microsoft.com/office/drawing/2014/main" id="{46FB0DE6-7706-60C2-8D5D-3D6A010C7812}"/>
                  </a:ext>
                </a:extLst>
              </p:cNvPr>
              <p:cNvSpPr txBox="1"/>
              <p:nvPr/>
            </p:nvSpPr>
            <p:spPr>
              <a:xfrm>
                <a:off x="3767964" y="3279897"/>
                <a:ext cx="758740" cy="37823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53" name="TextBox 52">
                <a:extLst>
                  <a:ext uri="{FF2B5EF4-FFF2-40B4-BE49-F238E27FC236}">
                    <a16:creationId xmlns:a16="http://schemas.microsoft.com/office/drawing/2014/main" id="{4C89BEE9-7E6E-1D85-E93A-A00146E8F19F}"/>
                  </a:ext>
                </a:extLst>
              </p:cNvPr>
              <p:cNvSpPr txBox="1"/>
              <p:nvPr/>
            </p:nvSpPr>
            <p:spPr>
              <a:xfrm>
                <a:off x="5597595" y="2221478"/>
                <a:ext cx="982427" cy="567355"/>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54" name="TextBox 53">
                <a:extLst>
                  <a:ext uri="{FF2B5EF4-FFF2-40B4-BE49-F238E27FC236}">
                    <a16:creationId xmlns:a16="http://schemas.microsoft.com/office/drawing/2014/main" id="{AC0ED276-5373-6CF6-60C8-76FF6C90CEEB}"/>
                  </a:ext>
                </a:extLst>
              </p:cNvPr>
              <p:cNvSpPr txBox="1"/>
              <p:nvPr/>
            </p:nvSpPr>
            <p:spPr>
              <a:xfrm>
                <a:off x="5614405" y="4136014"/>
                <a:ext cx="982427" cy="567355"/>
              </a:xfrm>
              <a:prstGeom prst="rect">
                <a:avLst/>
              </a:prstGeom>
              <a:noFill/>
            </p:spPr>
            <p:txBody>
              <a:bodyPr wrap="square" rtlCol="0">
                <a:spAutoFit/>
              </a:bodyPr>
              <a:lstStyle/>
              <a:p>
                <a:pPr algn="ctr"/>
                <a:r>
                  <a:rPr lang="sv-SE" sz="6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55" name="TextBox 54">
                <a:extLst>
                  <a:ext uri="{FF2B5EF4-FFF2-40B4-BE49-F238E27FC236}">
                    <a16:creationId xmlns:a16="http://schemas.microsoft.com/office/drawing/2014/main" id="{98E5D056-9571-FC6C-68FE-416F732C1A4C}"/>
                  </a:ext>
                </a:extLst>
              </p:cNvPr>
              <p:cNvSpPr txBox="1"/>
              <p:nvPr/>
            </p:nvSpPr>
            <p:spPr>
              <a:xfrm>
                <a:off x="7225189" y="3305065"/>
                <a:ext cx="1174035" cy="378237"/>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56" name="Straight Arrow Connector 55">
                <a:extLst>
                  <a:ext uri="{FF2B5EF4-FFF2-40B4-BE49-F238E27FC236}">
                    <a16:creationId xmlns:a16="http://schemas.microsoft.com/office/drawing/2014/main" id="{54D6728B-6F35-CAC9-E3B0-9FE2EF4FBB3B}"/>
                  </a:ext>
                </a:extLst>
              </p:cNvPr>
              <p:cNvCxnSpPr>
                <a:cxnSpLocks/>
                <a:endCxn id="53" idx="1"/>
              </p:cNvCxnSpPr>
              <p:nvPr/>
            </p:nvCxnSpPr>
            <p:spPr>
              <a:xfrm flipV="1">
                <a:off x="4359328" y="2505157"/>
                <a:ext cx="1238267" cy="76674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708636F-7147-3087-634C-77376C762E10}"/>
                  </a:ext>
                </a:extLst>
              </p:cNvPr>
              <p:cNvCxnSpPr>
                <a:cxnSpLocks/>
                <a:endCxn id="55" idx="0"/>
              </p:cNvCxnSpPr>
              <p:nvPr/>
            </p:nvCxnSpPr>
            <p:spPr>
              <a:xfrm>
                <a:off x="6596832" y="2407647"/>
                <a:ext cx="1215376" cy="8974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BECEB79-DD9B-4667-B47A-D7F5E1A4D65D}"/>
                  </a:ext>
                </a:extLst>
              </p:cNvPr>
              <p:cNvCxnSpPr>
                <a:cxnSpLocks/>
                <a:stCxn id="52" idx="2"/>
                <a:endCxn id="54" idx="1"/>
              </p:cNvCxnSpPr>
              <p:nvPr/>
            </p:nvCxnSpPr>
            <p:spPr>
              <a:xfrm>
                <a:off x="4147335" y="3658133"/>
                <a:ext cx="1467070" cy="76155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2CFB8AF-0F90-A029-451E-2C484ECB7448}"/>
                  </a:ext>
                </a:extLst>
              </p:cNvPr>
              <p:cNvCxnSpPr>
                <a:cxnSpLocks/>
                <a:stCxn id="54" idx="3"/>
                <a:endCxn id="55" idx="2"/>
              </p:cNvCxnSpPr>
              <p:nvPr/>
            </p:nvCxnSpPr>
            <p:spPr>
              <a:xfrm flipV="1">
                <a:off x="6596832" y="3683302"/>
                <a:ext cx="1215376" cy="7363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603C0E1-EF99-74C9-3D16-0F8799567A5E}"/>
                  </a:ext>
                </a:extLst>
              </p:cNvPr>
              <p:cNvCxnSpPr>
                <a:cxnSpLocks/>
                <a:stCxn id="54" idx="0"/>
                <a:endCxn id="53" idx="2"/>
              </p:cNvCxnSpPr>
              <p:nvPr/>
            </p:nvCxnSpPr>
            <p:spPr>
              <a:xfrm flipH="1" flipV="1">
                <a:off x="6088809" y="2788833"/>
                <a:ext cx="16809" cy="134718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ECA59CE6-37A5-0936-F0A5-E7E244163BD2}"/>
                </a:ext>
              </a:extLst>
            </p:cNvPr>
            <p:cNvSpPr txBox="1"/>
            <p:nvPr/>
          </p:nvSpPr>
          <p:spPr>
            <a:xfrm>
              <a:off x="402495" y="3777669"/>
              <a:ext cx="550225" cy="202696"/>
            </a:xfrm>
            <a:prstGeom prst="rect">
              <a:avLst/>
            </a:prstGeom>
            <a:noFill/>
          </p:spPr>
          <p:txBody>
            <a:bodyPr wrap="square" rtlCol="0">
              <a:spAutoFit/>
            </a:bodyPr>
            <a:lstStyle/>
            <a:p>
              <a:r>
                <a:rPr lang="sv-SE" sz="600" dirty="0">
                  <a:latin typeface="Lato Light" panose="020F0502020204030203" pitchFamily="34" charset="0"/>
                  <a:ea typeface="Lato Light" panose="020F0502020204030203" pitchFamily="34" charset="0"/>
                  <a:cs typeface="Lato Light" panose="020F0502020204030203" pitchFamily="34" charset="0"/>
                </a:rPr>
                <a:t>Observera</a:t>
              </a:r>
            </a:p>
          </p:txBody>
        </p:sp>
        <p:pic>
          <p:nvPicPr>
            <p:cNvPr id="49" name="Picture 48" descr="Shape&#10;&#10;Description automatically generated with medium confidence">
              <a:extLst>
                <a:ext uri="{FF2B5EF4-FFF2-40B4-BE49-F238E27FC236}">
                  <a16:creationId xmlns:a16="http://schemas.microsoft.com/office/drawing/2014/main" id="{3AECAD33-F208-4C6B-C10D-861E01BFC2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774" y="3368231"/>
              <a:ext cx="1673497" cy="979320"/>
            </a:xfrm>
            <a:prstGeom prst="rect">
              <a:avLst/>
            </a:prstGeom>
          </p:spPr>
        </p:pic>
        <p:sp>
          <p:nvSpPr>
            <p:cNvPr id="50" name="TextBox 49">
              <a:extLst>
                <a:ext uri="{FF2B5EF4-FFF2-40B4-BE49-F238E27FC236}">
                  <a16:creationId xmlns:a16="http://schemas.microsoft.com/office/drawing/2014/main" id="{0D867730-CF19-6CF8-B4E2-C78CB793AC98}"/>
                </a:ext>
              </a:extLst>
            </p:cNvPr>
            <p:cNvSpPr txBox="1"/>
            <p:nvPr/>
          </p:nvSpPr>
          <p:spPr>
            <a:xfrm>
              <a:off x="2944593" y="2823916"/>
              <a:ext cx="999876" cy="230832"/>
            </a:xfrm>
            <a:prstGeom prst="rect">
              <a:avLst/>
            </a:prstGeom>
            <a:solidFill>
              <a:schemeClr val="bg1"/>
            </a:solid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SAMTALA</a:t>
              </a:r>
            </a:p>
          </p:txBody>
        </p:sp>
      </p:grpSp>
      <p:sp>
        <p:nvSpPr>
          <p:cNvPr id="61" name="Rectangle 60">
            <a:extLst>
              <a:ext uri="{FF2B5EF4-FFF2-40B4-BE49-F238E27FC236}">
                <a16:creationId xmlns:a16="http://schemas.microsoft.com/office/drawing/2014/main" id="{1E2D8DAA-CCDA-1AFF-F923-941A66693D0C}"/>
              </a:ext>
            </a:extLst>
          </p:cNvPr>
          <p:cNvSpPr/>
          <p:nvPr/>
        </p:nvSpPr>
        <p:spPr>
          <a:xfrm>
            <a:off x="215405" y="1817742"/>
            <a:ext cx="1724168" cy="2884340"/>
          </a:xfrm>
          <a:prstGeom prst="rect">
            <a:avLst/>
          </a:prstGeom>
          <a:solidFill>
            <a:schemeClr val="bg1">
              <a:alpha val="451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62" name="Rectangle 61">
            <a:extLst>
              <a:ext uri="{FF2B5EF4-FFF2-40B4-BE49-F238E27FC236}">
                <a16:creationId xmlns:a16="http://schemas.microsoft.com/office/drawing/2014/main" id="{DDBC8434-250C-B161-D8F7-33BF1B14E52D}"/>
              </a:ext>
            </a:extLst>
          </p:cNvPr>
          <p:cNvSpPr/>
          <p:nvPr/>
        </p:nvSpPr>
        <p:spPr>
          <a:xfrm>
            <a:off x="4901040" y="1758252"/>
            <a:ext cx="1769583" cy="2884340"/>
          </a:xfrm>
          <a:prstGeom prst="rect">
            <a:avLst/>
          </a:prstGeom>
          <a:solidFill>
            <a:schemeClr val="bg1">
              <a:alpha val="451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grpSp>
        <p:nvGrpSpPr>
          <p:cNvPr id="75" name="Group 74">
            <a:extLst>
              <a:ext uri="{FF2B5EF4-FFF2-40B4-BE49-F238E27FC236}">
                <a16:creationId xmlns:a16="http://schemas.microsoft.com/office/drawing/2014/main" id="{64E9CCD1-DD84-85F3-FCCF-99BD03E01B98}"/>
              </a:ext>
            </a:extLst>
          </p:cNvPr>
          <p:cNvGrpSpPr/>
          <p:nvPr/>
        </p:nvGrpSpPr>
        <p:grpSpPr>
          <a:xfrm>
            <a:off x="1251175" y="5553111"/>
            <a:ext cx="4410635" cy="4232381"/>
            <a:chOff x="1251175" y="5553111"/>
            <a:chExt cx="4410635" cy="4232381"/>
          </a:xfrm>
        </p:grpSpPr>
        <p:sp>
          <p:nvSpPr>
            <p:cNvPr id="63" name="Rectangle 62">
              <a:extLst>
                <a:ext uri="{FF2B5EF4-FFF2-40B4-BE49-F238E27FC236}">
                  <a16:creationId xmlns:a16="http://schemas.microsoft.com/office/drawing/2014/main" id="{A2FD054B-7050-79A8-9CC4-031CCD1C1105}"/>
                </a:ext>
              </a:extLst>
            </p:cNvPr>
            <p:cNvSpPr/>
            <p:nvPr/>
          </p:nvSpPr>
          <p:spPr>
            <a:xfrm>
              <a:off x="1251175" y="5584015"/>
              <a:ext cx="4410635" cy="4201477"/>
            </a:xfrm>
            <a:prstGeom prst="rect">
              <a:avLst/>
            </a:prstGeom>
            <a:solidFill>
              <a:srgbClr val="FBE5D6">
                <a:alpha val="4012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4" name="Picture 63">
              <a:extLst>
                <a:ext uri="{FF2B5EF4-FFF2-40B4-BE49-F238E27FC236}">
                  <a16:creationId xmlns:a16="http://schemas.microsoft.com/office/drawing/2014/main" id="{5A0C4367-ACD1-2F89-4E0C-7368A95062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7569" y="5553111"/>
              <a:ext cx="3982862" cy="3745738"/>
            </a:xfrm>
            <a:prstGeom prst="rect">
              <a:avLst/>
            </a:prstGeom>
            <a:solidFill>
              <a:srgbClr val="FBE5D6">
                <a:alpha val="0"/>
              </a:srgbClr>
            </a:solidFill>
          </p:spPr>
        </p:pic>
        <p:sp>
          <p:nvSpPr>
            <p:cNvPr id="65" name="TextBox 64">
              <a:extLst>
                <a:ext uri="{FF2B5EF4-FFF2-40B4-BE49-F238E27FC236}">
                  <a16:creationId xmlns:a16="http://schemas.microsoft.com/office/drawing/2014/main" id="{00690621-708C-C01A-305E-DA7C9BAC8FFF}"/>
                </a:ext>
              </a:extLst>
            </p:cNvPr>
            <p:cNvSpPr txBox="1"/>
            <p:nvPr/>
          </p:nvSpPr>
          <p:spPr>
            <a:xfrm>
              <a:off x="2680445" y="6601038"/>
              <a:ext cx="1136809" cy="276999"/>
            </a:xfrm>
            <a:prstGeom prst="rect">
              <a:avLst/>
            </a:prstGeom>
            <a:noFill/>
          </p:spPr>
          <p:txBody>
            <a:bodyPr wrap="square" rtlCol="0">
              <a:spAutoFit/>
            </a:bodyPr>
            <a:lstStyle/>
            <a:p>
              <a:pPr algn="ctr"/>
              <a:r>
                <a:rPr lang="sv-SE" sz="120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FÖRBEREDA</a:t>
              </a:r>
              <a:endParaRPr lang="sv-SE" sz="105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6" name="TextBox 65">
              <a:extLst>
                <a:ext uri="{FF2B5EF4-FFF2-40B4-BE49-F238E27FC236}">
                  <a16:creationId xmlns:a16="http://schemas.microsoft.com/office/drawing/2014/main" id="{5D27D7B3-F421-9C0F-AD09-FC0045BCE89B}"/>
                </a:ext>
              </a:extLst>
            </p:cNvPr>
            <p:cNvSpPr txBox="1"/>
            <p:nvPr/>
          </p:nvSpPr>
          <p:spPr>
            <a:xfrm>
              <a:off x="2286000" y="7260680"/>
              <a:ext cx="828000" cy="261610"/>
            </a:xfrm>
            <a:prstGeom prst="rect">
              <a:avLst/>
            </a:prstGeom>
            <a:solidFill>
              <a:schemeClr val="bg1">
                <a:alpha val="91000"/>
              </a:schemeClr>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Observera</a:t>
              </a:r>
            </a:p>
          </p:txBody>
        </p:sp>
        <p:sp>
          <p:nvSpPr>
            <p:cNvPr id="67" name="TextBox 66">
              <a:extLst>
                <a:ext uri="{FF2B5EF4-FFF2-40B4-BE49-F238E27FC236}">
                  <a16:creationId xmlns:a16="http://schemas.microsoft.com/office/drawing/2014/main" id="{A67E8F2F-5823-E9EB-48A4-A2343F5148C1}"/>
                </a:ext>
              </a:extLst>
            </p:cNvPr>
            <p:cNvSpPr txBox="1"/>
            <p:nvPr/>
          </p:nvSpPr>
          <p:spPr>
            <a:xfrm>
              <a:off x="3136792" y="7943925"/>
              <a:ext cx="584413" cy="261610"/>
            </a:xfrm>
            <a:prstGeom prst="rect">
              <a:avLst/>
            </a:prstGeom>
            <a:solidFill>
              <a:schemeClr val="bg1">
                <a:alpha val="91000"/>
              </a:schemeClr>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Förstå</a:t>
              </a:r>
              <a:r>
                <a:rPr lang="sv-SE" sz="11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68" name="TextBox 67">
              <a:extLst>
                <a:ext uri="{FF2B5EF4-FFF2-40B4-BE49-F238E27FC236}">
                  <a16:creationId xmlns:a16="http://schemas.microsoft.com/office/drawing/2014/main" id="{975F9CE3-6BC2-9FDB-4CEE-419C443B44F3}"/>
                </a:ext>
              </a:extLst>
            </p:cNvPr>
            <p:cNvSpPr txBox="1"/>
            <p:nvPr/>
          </p:nvSpPr>
          <p:spPr>
            <a:xfrm>
              <a:off x="3812653" y="7129875"/>
              <a:ext cx="658462" cy="261610"/>
            </a:xfrm>
            <a:prstGeom prst="rect">
              <a:avLst/>
            </a:prstGeom>
            <a:solidFill>
              <a:schemeClr val="bg1">
                <a:alpha val="91000"/>
              </a:schemeClr>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Planera</a:t>
              </a:r>
            </a:p>
          </p:txBody>
        </p:sp>
        <p:sp>
          <p:nvSpPr>
            <p:cNvPr id="69" name="TextBox 68">
              <a:extLst>
                <a:ext uri="{FF2B5EF4-FFF2-40B4-BE49-F238E27FC236}">
                  <a16:creationId xmlns:a16="http://schemas.microsoft.com/office/drawing/2014/main" id="{D5691FD1-9E1F-E664-2B01-61FFA871E7AB}"/>
                </a:ext>
              </a:extLst>
            </p:cNvPr>
            <p:cNvSpPr txBox="1"/>
            <p:nvPr/>
          </p:nvSpPr>
          <p:spPr>
            <a:xfrm>
              <a:off x="2680445" y="5877180"/>
              <a:ext cx="1136809" cy="276999"/>
            </a:xfrm>
            <a:prstGeom prst="rect">
              <a:avLst/>
            </a:prstGeom>
            <a:noFill/>
          </p:spPr>
          <p:txBody>
            <a:bodyPr wrap="square" rtlCol="0">
              <a:spAutoFit/>
            </a:bodyPr>
            <a:lstStyle/>
            <a:p>
              <a:pPr algn="ctr"/>
              <a:r>
                <a:rPr lang="sv-SE" sz="12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SAMTALA</a:t>
              </a:r>
              <a:endParaRPr lang="sv-SE" sz="1050" b="1" dirty="0">
                <a:solidFill>
                  <a:srgbClr val="C000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0" name="TextBox 69">
              <a:extLst>
                <a:ext uri="{FF2B5EF4-FFF2-40B4-BE49-F238E27FC236}">
                  <a16:creationId xmlns:a16="http://schemas.microsoft.com/office/drawing/2014/main" id="{47A13082-DF59-2D9C-83F3-BCC02F8995FF}"/>
                </a:ext>
              </a:extLst>
            </p:cNvPr>
            <p:cNvSpPr txBox="1"/>
            <p:nvPr/>
          </p:nvSpPr>
          <p:spPr>
            <a:xfrm>
              <a:off x="1804956" y="7004651"/>
              <a:ext cx="612000" cy="261610"/>
            </a:xfrm>
            <a:prstGeom prst="rect">
              <a:avLst/>
            </a:prstGeom>
            <a:solidFill>
              <a:schemeClr val="bg1"/>
            </a:solidFill>
          </p:spPr>
          <p:txBody>
            <a:bodyPr wrap="square" rtlCol="0">
              <a:spAutoFit/>
            </a:bodyPr>
            <a:lstStyle/>
            <a:p>
              <a:pPr algn="ctr"/>
              <a:r>
                <a:rPr lang="sv-SE" sz="11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Lyssna</a:t>
              </a:r>
              <a:r>
                <a:rPr lang="sv-SE" sz="11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71" name="TextBox 70">
              <a:extLst>
                <a:ext uri="{FF2B5EF4-FFF2-40B4-BE49-F238E27FC236}">
                  <a16:creationId xmlns:a16="http://schemas.microsoft.com/office/drawing/2014/main" id="{EB2EEAD1-7907-C4DD-E31F-D32629743953}"/>
                </a:ext>
              </a:extLst>
            </p:cNvPr>
            <p:cNvSpPr txBox="1"/>
            <p:nvPr/>
          </p:nvSpPr>
          <p:spPr>
            <a:xfrm>
              <a:off x="2081380" y="8331834"/>
              <a:ext cx="1014193" cy="261610"/>
            </a:xfrm>
            <a:prstGeom prst="rect">
              <a:avLst/>
            </a:prstGeom>
            <a:solidFill>
              <a:schemeClr val="bg1"/>
            </a:solidFill>
          </p:spPr>
          <p:txBody>
            <a:bodyPr wrap="square" rtlCol="0">
              <a:spAutoFit/>
            </a:bodyPr>
            <a:lstStyle/>
            <a:p>
              <a:pPr algn="ctr"/>
              <a:r>
                <a:rPr lang="sv-SE" sz="11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Utforska</a:t>
              </a:r>
            </a:p>
          </p:txBody>
        </p:sp>
        <p:sp>
          <p:nvSpPr>
            <p:cNvPr id="72" name="TextBox 71">
              <a:extLst>
                <a:ext uri="{FF2B5EF4-FFF2-40B4-BE49-F238E27FC236}">
                  <a16:creationId xmlns:a16="http://schemas.microsoft.com/office/drawing/2014/main" id="{D61392AC-B086-8B57-EB94-4CDA0BBE8775}"/>
                </a:ext>
              </a:extLst>
            </p:cNvPr>
            <p:cNvSpPr txBox="1"/>
            <p:nvPr/>
          </p:nvSpPr>
          <p:spPr>
            <a:xfrm>
              <a:off x="3829560" y="8367181"/>
              <a:ext cx="972000" cy="261610"/>
            </a:xfrm>
            <a:prstGeom prst="rect">
              <a:avLst/>
            </a:prstGeom>
            <a:solidFill>
              <a:schemeClr val="bg1"/>
            </a:solidFill>
          </p:spPr>
          <p:txBody>
            <a:bodyPr wrap="square" rtlCol="0">
              <a:spAutoFit/>
            </a:bodyPr>
            <a:lstStyle/>
            <a:p>
              <a:pPr algn="ctr"/>
              <a:r>
                <a:rPr lang="sv-SE" sz="11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Generera </a:t>
              </a:r>
            </a:p>
          </p:txBody>
        </p:sp>
        <p:sp>
          <p:nvSpPr>
            <p:cNvPr id="73" name="TextBox 72">
              <a:extLst>
                <a:ext uri="{FF2B5EF4-FFF2-40B4-BE49-F238E27FC236}">
                  <a16:creationId xmlns:a16="http://schemas.microsoft.com/office/drawing/2014/main" id="{95BBD3EA-78DF-4631-6D58-7AE2DC4BB798}"/>
                </a:ext>
              </a:extLst>
            </p:cNvPr>
            <p:cNvSpPr txBox="1"/>
            <p:nvPr/>
          </p:nvSpPr>
          <p:spPr>
            <a:xfrm>
              <a:off x="4346219" y="6878651"/>
              <a:ext cx="972000" cy="261610"/>
            </a:xfrm>
            <a:prstGeom prst="rect">
              <a:avLst/>
            </a:prstGeom>
            <a:solidFill>
              <a:schemeClr val="bg1"/>
            </a:solidFill>
          </p:spPr>
          <p:txBody>
            <a:bodyPr wrap="square" rtlCol="0">
              <a:spAutoFit/>
            </a:bodyPr>
            <a:lstStyle/>
            <a:p>
              <a:pPr algn="ctr"/>
              <a:r>
                <a:rPr lang="sv-SE" sz="11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Konkretisera </a:t>
              </a:r>
            </a:p>
          </p:txBody>
        </p:sp>
        <p:sp>
          <p:nvSpPr>
            <p:cNvPr id="74" name="TextBox 73">
              <a:extLst>
                <a:ext uri="{FF2B5EF4-FFF2-40B4-BE49-F238E27FC236}">
                  <a16:creationId xmlns:a16="http://schemas.microsoft.com/office/drawing/2014/main" id="{23478D9E-D702-6B57-1910-6451BF174970}"/>
                </a:ext>
              </a:extLst>
            </p:cNvPr>
            <p:cNvSpPr txBox="1"/>
            <p:nvPr/>
          </p:nvSpPr>
          <p:spPr>
            <a:xfrm>
              <a:off x="3075180" y="8628791"/>
              <a:ext cx="817474" cy="261610"/>
            </a:xfrm>
            <a:prstGeom prst="rect">
              <a:avLst/>
            </a:prstGeom>
            <a:solidFill>
              <a:schemeClr val="bg1"/>
            </a:solidFill>
          </p:spPr>
          <p:txBody>
            <a:bodyPr wrap="square" rtlCol="0">
              <a:spAutoFit/>
            </a:bodyPr>
            <a:lstStyle/>
            <a:p>
              <a:pPr algn="ctr"/>
              <a:r>
                <a:rPr lang="sv-SE" sz="11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DIALOG</a:t>
              </a:r>
              <a:r>
                <a:rPr lang="sv-SE" sz="1100" dirty="0">
                  <a:latin typeface="Lato Light" panose="020F0502020204030203" pitchFamily="34" charset="0"/>
                  <a:ea typeface="Lato Light" panose="020F0502020204030203" pitchFamily="34" charset="0"/>
                  <a:cs typeface="Lato Light" panose="020F0502020204030203" pitchFamily="34" charset="0"/>
                </a:rPr>
                <a:t> </a:t>
              </a:r>
            </a:p>
          </p:txBody>
        </p:sp>
      </p:grpSp>
      <p:pic>
        <p:nvPicPr>
          <p:cNvPr id="2" name="Picture 1" descr="Logo&#10;&#10;Description automatically generated">
            <a:extLst>
              <a:ext uri="{FF2B5EF4-FFF2-40B4-BE49-F238E27FC236}">
                <a16:creationId xmlns:a16="http://schemas.microsoft.com/office/drawing/2014/main" id="{14A7F617-2584-33CA-9B13-1A9C006CC306}"/>
              </a:ext>
            </a:extLst>
          </p:cNvPr>
          <p:cNvPicPr>
            <a:picLocks noChangeAspect="1"/>
          </p:cNvPicPr>
          <p:nvPr/>
        </p:nvPicPr>
        <p:blipFill>
          <a:blip r:embed="rId5"/>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419761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801F63F-5545-1876-4A1E-253130DA54C5}"/>
              </a:ext>
            </a:extLst>
          </p:cNvPr>
          <p:cNvSpPr/>
          <p:nvPr/>
        </p:nvSpPr>
        <p:spPr>
          <a:xfrm>
            <a:off x="323796" y="397331"/>
            <a:ext cx="3771805" cy="1876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a:extLst>
              <a:ext uri="{FF2B5EF4-FFF2-40B4-BE49-F238E27FC236}">
                <a16:creationId xmlns:a16="http://schemas.microsoft.com/office/drawing/2014/main" id="{5CE73206-8936-F94A-92CC-1643F75E5942}"/>
              </a:ext>
            </a:extLst>
          </p:cNvPr>
          <p:cNvSpPr/>
          <p:nvPr/>
        </p:nvSpPr>
        <p:spPr>
          <a:xfrm>
            <a:off x="3927132" y="397332"/>
            <a:ext cx="2930868" cy="187602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2" name="Title 1">
            <a:extLst>
              <a:ext uri="{FF2B5EF4-FFF2-40B4-BE49-F238E27FC236}">
                <a16:creationId xmlns:a16="http://schemas.microsoft.com/office/drawing/2014/main" id="{F790D4D4-89F1-6048-9216-47DC23F6EF13}"/>
              </a:ext>
            </a:extLst>
          </p:cNvPr>
          <p:cNvSpPr>
            <a:spLocks noGrp="1"/>
          </p:cNvSpPr>
          <p:nvPr>
            <p:ph type="title"/>
          </p:nvPr>
        </p:nvSpPr>
        <p:spPr>
          <a:xfrm>
            <a:off x="399578" y="898829"/>
            <a:ext cx="3512787" cy="745629"/>
          </a:xfrm>
        </p:spPr>
        <p:txBody>
          <a:bodyPr>
            <a:noAutofit/>
          </a:bodyPr>
          <a:lstStyle/>
          <a:p>
            <a:r>
              <a:rPr lang="sv-SE" sz="3600" b="1" dirty="0">
                <a:solidFill>
                  <a:schemeClr val="bg1"/>
                </a:solidFill>
              </a:rPr>
              <a:t>Lyssnandefasen</a:t>
            </a:r>
            <a:r>
              <a:rPr lang="sv-SE" sz="3600" dirty="0">
                <a:solidFill>
                  <a:schemeClr val="bg1"/>
                </a:solidFill>
              </a:rPr>
              <a:t> </a:t>
            </a:r>
          </a:p>
        </p:txBody>
      </p:sp>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23796" y="2616824"/>
            <a:ext cx="6134154" cy="2331614"/>
          </a:xfrm>
        </p:spPr>
        <p:txBody>
          <a:bodyPr>
            <a:normAutofit/>
          </a:bodyPr>
          <a:lstStyle/>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När du designa dialogen kan du notera att följande frågor ställs på varje möte. Du har redan gjort en perspektivinventering och den kan kompletteras om du hör nya perspektiv.</a:t>
            </a: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Frågor för möten</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Vilka ”symptom” observerar </a:t>
            </a:r>
            <a:r>
              <a:rPr lang="sv-SE" sz="1200" b="1" dirty="0">
                <a:latin typeface="Lato" panose="020F0502020204030203" pitchFamily="34" charset="0"/>
                <a:ea typeface="Lato" panose="020F0502020204030203" pitchFamily="34" charset="0"/>
                <a:cs typeface="Lato" panose="020F0502020204030203" pitchFamily="34" charset="0"/>
              </a:rPr>
              <a:t>vi</a:t>
            </a:r>
            <a:r>
              <a:rPr lang="sv-SE" sz="1200" dirty="0">
                <a:latin typeface="Lato" panose="020F0502020204030203" pitchFamily="34" charset="0"/>
                <a:ea typeface="Lato" panose="020F0502020204030203" pitchFamily="34" charset="0"/>
                <a:cs typeface="Lato" panose="020F0502020204030203" pitchFamily="34" charset="0"/>
              </a:rPr>
              <a:t>? (Ett gemensam perspektivinventering)</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Är vi överens om fakta? Behöver vi </a:t>
            </a:r>
            <a:r>
              <a:rPr lang="sv-SE" sz="1200" u="sng" dirty="0">
                <a:latin typeface="Lato" panose="020F0502020204030203" pitchFamily="34" charset="0"/>
                <a:ea typeface="Lato" panose="020F0502020204030203" pitchFamily="34" charset="0"/>
                <a:cs typeface="Lato" panose="020F0502020204030203" pitchFamily="34" charset="0"/>
              </a:rPr>
              <a:t>tillsammans</a:t>
            </a:r>
            <a:r>
              <a:rPr lang="sv-SE" sz="1200" dirty="0">
                <a:latin typeface="Lato" panose="020F0502020204030203" pitchFamily="34" charset="0"/>
                <a:ea typeface="Lato" panose="020F0502020204030203" pitchFamily="34" charset="0"/>
                <a:cs typeface="Lato" panose="020F0502020204030203" pitchFamily="34" charset="0"/>
              </a:rPr>
              <a:t> ta reda på det vi säger är sant?</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Vad är det vi ser? Vad ser du från ditt perspektiv?</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 lyssnar i 360 grader</a:t>
            </a:r>
          </a:p>
          <a:p>
            <a:pPr marL="160734" indent="-160734">
              <a:spcBef>
                <a:spcPts val="338"/>
              </a:spcBef>
            </a:pPr>
            <a:r>
              <a:rPr lang="sv-SE" sz="1200" b="1" dirty="0">
                <a:latin typeface="Lato" panose="020F0502020204030203" pitchFamily="34" charset="0"/>
                <a:ea typeface="Lato" panose="020F0502020204030203" pitchFamily="34" charset="0"/>
                <a:cs typeface="Lato" panose="020F0502020204030203" pitchFamily="34" charset="0"/>
              </a:rPr>
              <a:t>Konsultation</a:t>
            </a:r>
            <a:r>
              <a:rPr lang="sv-SE" sz="1200" dirty="0">
                <a:latin typeface="Lato" panose="020F0502020204030203" pitchFamily="34" charset="0"/>
                <a:ea typeface="Lato" panose="020F0502020204030203" pitchFamily="34" charset="0"/>
                <a:cs typeface="Lato" panose="020F0502020204030203" pitchFamily="34" charset="0"/>
              </a:rPr>
              <a:t> (Vi vill veta vad ni tycker, ser och vill)</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Möjligtvis någon </a:t>
            </a:r>
            <a:r>
              <a:rPr lang="sv-SE" sz="1200" b="1" dirty="0">
                <a:latin typeface="Lato" panose="020F0502020204030203" pitchFamily="34" charset="0"/>
                <a:ea typeface="Lato" panose="020F0502020204030203" pitchFamily="34" charset="0"/>
                <a:cs typeface="Lato" panose="020F0502020204030203" pitchFamily="34" charset="0"/>
              </a:rPr>
              <a:t>diskussion</a:t>
            </a:r>
            <a:r>
              <a:rPr lang="sv-SE" sz="1200" dirty="0">
                <a:latin typeface="Lato" panose="020F0502020204030203" pitchFamily="34" charset="0"/>
                <a:ea typeface="Lato" panose="020F0502020204030203" pitchFamily="34" charset="0"/>
                <a:cs typeface="Lato" panose="020F0502020204030203" pitchFamily="34" charset="0"/>
              </a:rPr>
              <a:t> om fakta</a:t>
            </a:r>
          </a:p>
        </p:txBody>
      </p:sp>
      <p:sp>
        <p:nvSpPr>
          <p:cNvPr id="32" name="Content Placeholder 2">
            <a:extLst>
              <a:ext uri="{FF2B5EF4-FFF2-40B4-BE49-F238E27FC236}">
                <a16:creationId xmlns:a16="http://schemas.microsoft.com/office/drawing/2014/main" id="{CB320455-6D50-A244-9164-A4230719264C}"/>
              </a:ext>
            </a:extLst>
          </p:cNvPr>
          <p:cNvSpPr txBox="1">
            <a:spLocks/>
          </p:cNvSpPr>
          <p:nvPr/>
        </p:nvSpPr>
        <p:spPr>
          <a:xfrm>
            <a:off x="399578" y="5351777"/>
            <a:ext cx="6290381" cy="2720661"/>
          </a:xfrm>
          <a:prstGeom prst="rect">
            <a:avLst/>
          </a:prstGeom>
          <a:solidFill>
            <a:schemeClr val="accent3">
              <a:lumMod val="40000"/>
              <a:lumOff val="60000"/>
              <a:alpha val="60166"/>
            </a:schemeClr>
          </a:solidFill>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38"/>
              </a:spcBef>
              <a:buNone/>
            </a:pPr>
            <a:endParaRPr lang="sv-SE" sz="1200" b="1" i="1"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b="1" i="1" dirty="0">
                <a:latin typeface="Lato" panose="020F0502020204030203" pitchFamily="34" charset="0"/>
                <a:ea typeface="Lato" panose="020F0502020204030203" pitchFamily="34" charset="0"/>
                <a:cs typeface="Lato" panose="020F0502020204030203" pitchFamily="34" charset="0"/>
              </a:rPr>
              <a:t>Samtalsledning</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Denna fasen i processen präglas av berättande. Du som samtalsledare, eller än bättre deltagare själva, kan ställa nyfikna frågor för att skapa klarhet. Uppmuntra deltagare att knyta an till varandras berättelser för att röra sig mot en medverkande dialog där gruppen tänker tillsammans.</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Tillåt deltagare i mötet att </a:t>
            </a:r>
            <a:r>
              <a:rPr lang="sv-SE" sz="1200" i="1" u="sng" dirty="0">
                <a:latin typeface="Lato" panose="020F0502020204030203" pitchFamily="34" charset="0"/>
                <a:ea typeface="Lato" panose="020F0502020204030203" pitchFamily="34" charset="0"/>
                <a:cs typeface="Lato" panose="020F0502020204030203" pitchFamily="34" charset="0"/>
              </a:rPr>
              <a:t>berätta</a:t>
            </a:r>
            <a:r>
              <a:rPr lang="sv-SE" sz="1200" i="1" dirty="0">
                <a:latin typeface="Lato" panose="020F0502020204030203" pitchFamily="34" charset="0"/>
                <a:ea typeface="Lato" panose="020F0502020204030203" pitchFamily="34" charset="0"/>
                <a:cs typeface="Lato" panose="020F0502020204030203" pitchFamily="34" charset="0"/>
              </a:rPr>
              <a:t> hur de ser och upplever situationen.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Lyssna, återspegla, summera och ställ frågor som riktar sig mot att skapa förståelse och klarhet.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Om spänning ökar, sakta ner samtalet och använd dig av meta-reflektion</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Syftet är att få en samlad (360 </a:t>
            </a:r>
            <a:r>
              <a:rPr lang="sv-SE" sz="1200" i="1" dirty="0" err="1">
                <a:latin typeface="Lato" panose="020F0502020204030203" pitchFamily="34" charset="0"/>
                <a:ea typeface="Lato" panose="020F0502020204030203" pitchFamily="34" charset="0"/>
                <a:cs typeface="Lato" panose="020F0502020204030203" pitchFamily="34" charset="0"/>
              </a:rPr>
              <a:t>grade</a:t>
            </a:r>
            <a:r>
              <a:rPr lang="sv-SE" sz="1200" i="1" dirty="0">
                <a:latin typeface="Lato" panose="020F0502020204030203" pitchFamily="34" charset="0"/>
                <a:ea typeface="Lato" panose="020F0502020204030203" pitchFamily="34" charset="0"/>
                <a:cs typeface="Lato" panose="020F0502020204030203" pitchFamily="34" charset="0"/>
              </a:rPr>
              <a:t>) bild av situationen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Det blir en del </a:t>
            </a:r>
            <a:r>
              <a:rPr lang="sv-SE" sz="1200" i="1" u="sng" dirty="0">
                <a:latin typeface="Lato" panose="020F0502020204030203" pitchFamily="34" charset="0"/>
                <a:ea typeface="Lato" panose="020F0502020204030203" pitchFamily="34" charset="0"/>
                <a:cs typeface="Lato" panose="020F0502020204030203" pitchFamily="34" charset="0"/>
              </a:rPr>
              <a:t>monolog</a:t>
            </a:r>
            <a:r>
              <a:rPr lang="sv-SE" sz="1200" i="1" dirty="0">
                <a:latin typeface="Lato" panose="020F0502020204030203" pitchFamily="34" charset="0"/>
                <a:ea typeface="Lato" panose="020F0502020204030203" pitchFamily="34" charset="0"/>
                <a:cs typeface="Lato" panose="020F0502020204030203" pitchFamily="34" charset="0"/>
              </a:rPr>
              <a:t> i denna konsultativa, berättande fasen.</a:t>
            </a:r>
          </a:p>
        </p:txBody>
      </p:sp>
      <p:sp>
        <p:nvSpPr>
          <p:cNvPr id="4" name="Notched Right Arrow 3">
            <a:extLst>
              <a:ext uri="{FF2B5EF4-FFF2-40B4-BE49-F238E27FC236}">
                <a16:creationId xmlns:a16="http://schemas.microsoft.com/office/drawing/2014/main" id="{1133F7DD-F730-7260-D0A4-70FE78AE49FB}"/>
              </a:ext>
            </a:extLst>
          </p:cNvPr>
          <p:cNvSpPr/>
          <p:nvPr/>
        </p:nvSpPr>
        <p:spPr>
          <a:xfrm rot="3570934" flipV="1">
            <a:off x="4056234" y="1047170"/>
            <a:ext cx="460621" cy="159885"/>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grpSp>
        <p:nvGrpSpPr>
          <p:cNvPr id="44" name="Group 43">
            <a:extLst>
              <a:ext uri="{FF2B5EF4-FFF2-40B4-BE49-F238E27FC236}">
                <a16:creationId xmlns:a16="http://schemas.microsoft.com/office/drawing/2014/main" id="{33B9F29C-E56A-CAFF-8A3C-14118B4BFF13}"/>
              </a:ext>
            </a:extLst>
          </p:cNvPr>
          <p:cNvGrpSpPr/>
          <p:nvPr/>
        </p:nvGrpSpPr>
        <p:grpSpPr>
          <a:xfrm>
            <a:off x="4185883" y="468439"/>
            <a:ext cx="2465679" cy="1646887"/>
            <a:chOff x="2036874" y="2374727"/>
            <a:chExt cx="2800200" cy="1870320"/>
          </a:xfrm>
        </p:grpSpPr>
        <p:grpSp>
          <p:nvGrpSpPr>
            <p:cNvPr id="15" name="Group 14">
              <a:extLst>
                <a:ext uri="{FF2B5EF4-FFF2-40B4-BE49-F238E27FC236}">
                  <a16:creationId xmlns:a16="http://schemas.microsoft.com/office/drawing/2014/main" id="{6739A06F-99B0-F6AB-43FC-6C77752C3B3E}"/>
                </a:ext>
              </a:extLst>
            </p:cNvPr>
            <p:cNvGrpSpPr/>
            <p:nvPr/>
          </p:nvGrpSpPr>
          <p:grpSpPr>
            <a:xfrm>
              <a:off x="2036874" y="2626016"/>
              <a:ext cx="2800200" cy="1619031"/>
              <a:chOff x="3556223" y="1933441"/>
              <a:chExt cx="5160599" cy="3021163"/>
            </a:xfrm>
          </p:grpSpPr>
          <p:pic>
            <p:nvPicPr>
              <p:cNvPr id="34" name="Picture 33" descr="Shape&#10;&#10;Description automatically generated with medium confidence">
                <a:extLst>
                  <a:ext uri="{FF2B5EF4-FFF2-40B4-BE49-F238E27FC236}">
                    <a16:creationId xmlns:a16="http://schemas.microsoft.com/office/drawing/2014/main" id="{3713E2BD-F105-ED53-B920-58F4A21F77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35" name="TextBox 34">
                <a:extLst>
                  <a:ext uri="{FF2B5EF4-FFF2-40B4-BE49-F238E27FC236}">
                    <a16:creationId xmlns:a16="http://schemas.microsoft.com/office/drawing/2014/main" id="{BA6841A5-2895-82D8-EBEA-EDFFC9485E05}"/>
                  </a:ext>
                </a:extLst>
              </p:cNvPr>
              <p:cNvSpPr txBox="1"/>
              <p:nvPr/>
            </p:nvSpPr>
            <p:spPr>
              <a:xfrm>
                <a:off x="3767963" y="3279897"/>
                <a:ext cx="1478043" cy="489178"/>
              </a:xfrm>
              <a:prstGeom prst="rect">
                <a:avLst/>
              </a:prstGeom>
              <a:noFill/>
            </p:spPr>
            <p:txBody>
              <a:bodyPr wrap="square" rtlCol="0">
                <a:spAutoFit/>
              </a:bodyPr>
              <a:lstStyle/>
              <a:p>
                <a:r>
                  <a:rPr lang="sv-SE" sz="9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Lyssna</a:t>
                </a:r>
              </a:p>
            </p:txBody>
          </p:sp>
          <p:sp>
            <p:nvSpPr>
              <p:cNvPr id="36" name="TextBox 35">
                <a:extLst>
                  <a:ext uri="{FF2B5EF4-FFF2-40B4-BE49-F238E27FC236}">
                    <a16:creationId xmlns:a16="http://schemas.microsoft.com/office/drawing/2014/main" id="{AF467086-14CF-AF83-A643-7087F8C08FFE}"/>
                  </a:ext>
                </a:extLst>
              </p:cNvPr>
              <p:cNvSpPr txBox="1"/>
              <p:nvPr/>
            </p:nvSpPr>
            <p:spPr>
              <a:xfrm>
                <a:off x="4993390" y="2162759"/>
                <a:ext cx="1995993" cy="782687"/>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37" name="TextBox 36">
                <a:extLst>
                  <a:ext uri="{FF2B5EF4-FFF2-40B4-BE49-F238E27FC236}">
                    <a16:creationId xmlns:a16="http://schemas.microsoft.com/office/drawing/2014/main" id="{F333D92C-0234-EB54-9C71-1F7356F24CF7}"/>
                  </a:ext>
                </a:extLst>
              </p:cNvPr>
              <p:cNvSpPr txBox="1"/>
              <p:nvPr/>
            </p:nvSpPr>
            <p:spPr>
              <a:xfrm>
                <a:off x="4982877" y="4039167"/>
                <a:ext cx="2197803" cy="782687"/>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38" name="TextBox 37">
                <a:extLst>
                  <a:ext uri="{FF2B5EF4-FFF2-40B4-BE49-F238E27FC236}">
                    <a16:creationId xmlns:a16="http://schemas.microsoft.com/office/drawing/2014/main" id="{C608CC4F-A67A-7BE7-BEC4-B36D1A40F033}"/>
                  </a:ext>
                </a:extLst>
              </p:cNvPr>
              <p:cNvSpPr txBox="1"/>
              <p:nvPr/>
            </p:nvSpPr>
            <p:spPr>
              <a:xfrm>
                <a:off x="6828701" y="3166677"/>
                <a:ext cx="1888121" cy="489178"/>
              </a:xfrm>
              <a:prstGeom prst="rect">
                <a:avLst/>
              </a:prstGeom>
              <a:noFill/>
            </p:spPr>
            <p:txBody>
              <a:bodyPr wrap="square" rtlCol="0">
                <a:spAutoFit/>
              </a:bodyPr>
              <a:lstStyle/>
              <a:p>
                <a:r>
                  <a:rPr lang="sv-SE" sz="9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39" name="Straight Arrow Connector 38">
                <a:extLst>
                  <a:ext uri="{FF2B5EF4-FFF2-40B4-BE49-F238E27FC236}">
                    <a16:creationId xmlns:a16="http://schemas.microsoft.com/office/drawing/2014/main" id="{2BCAEFB3-DB9E-171D-F5D9-0ACC68D55804}"/>
                  </a:ext>
                </a:extLst>
              </p:cNvPr>
              <p:cNvCxnSpPr>
                <a:cxnSpLocks/>
                <a:endCxn id="36" idx="1"/>
              </p:cNvCxnSpPr>
              <p:nvPr/>
            </p:nvCxnSpPr>
            <p:spPr>
              <a:xfrm flipV="1">
                <a:off x="4116600" y="2554102"/>
                <a:ext cx="876790" cy="6929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123FB75-F3BB-E09F-13DC-256EC2B86034}"/>
                  </a:ext>
                </a:extLst>
              </p:cNvPr>
              <p:cNvCxnSpPr>
                <a:cxnSpLocks/>
                <a:stCxn id="36" idx="3"/>
                <a:endCxn id="38" idx="0"/>
              </p:cNvCxnSpPr>
              <p:nvPr/>
            </p:nvCxnSpPr>
            <p:spPr>
              <a:xfrm>
                <a:off x="6989383" y="2554102"/>
                <a:ext cx="783379" cy="6125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39442CB-E085-E51A-7D1B-CEC658295489}"/>
                  </a:ext>
                </a:extLst>
              </p:cNvPr>
              <p:cNvCxnSpPr>
                <a:cxnSpLocks/>
              </p:cNvCxnSpPr>
              <p:nvPr/>
            </p:nvCxnSpPr>
            <p:spPr>
              <a:xfrm>
                <a:off x="4316883" y="3797002"/>
                <a:ext cx="946562" cy="7031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5C70E4D-00FB-BE87-66F1-B087241C0302}"/>
                  </a:ext>
                </a:extLst>
              </p:cNvPr>
              <p:cNvCxnSpPr>
                <a:cxnSpLocks/>
                <a:endCxn id="38" idx="2"/>
              </p:cNvCxnSpPr>
              <p:nvPr/>
            </p:nvCxnSpPr>
            <p:spPr>
              <a:xfrm flipV="1">
                <a:off x="6766889" y="3655855"/>
                <a:ext cx="1005872" cy="8443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13598C3-646B-F8DA-D20B-D7D2E328DCD1}"/>
                  </a:ext>
                </a:extLst>
              </p:cNvPr>
              <p:cNvCxnSpPr>
                <a:cxnSpLocks/>
                <a:endCxn id="36" idx="2"/>
              </p:cNvCxnSpPr>
              <p:nvPr/>
            </p:nvCxnSpPr>
            <p:spPr>
              <a:xfrm flipH="1" flipV="1">
                <a:off x="5991386" y="2945446"/>
                <a:ext cx="2802" cy="116132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1E386AB-64F5-279C-073B-A7452C755FEF}"/>
                </a:ext>
              </a:extLst>
            </p:cNvPr>
            <p:cNvSpPr txBox="1"/>
            <p:nvPr/>
          </p:nvSpPr>
          <p:spPr>
            <a:xfrm>
              <a:off x="2865894" y="2374727"/>
              <a:ext cx="999876" cy="244673"/>
            </a:xfrm>
            <a:prstGeom prst="rect">
              <a:avLst/>
            </a:prstGeom>
            <a:noFill/>
          </p:spPr>
          <p:txBody>
            <a:bodyPr wrap="square" rtlCol="0">
              <a:spAutoFit/>
            </a:bodyPr>
            <a:lstStyle/>
            <a:p>
              <a:pPr algn="ctr"/>
              <a:r>
                <a:rPr lang="sv-SE" sz="800" dirty="0">
                  <a:latin typeface="Lato Light" panose="020F0502020204030203" pitchFamily="34" charset="0"/>
                  <a:ea typeface="Lato Light" panose="020F0502020204030203" pitchFamily="34" charset="0"/>
                  <a:cs typeface="Lato Light" panose="020F0502020204030203" pitchFamily="34" charset="0"/>
                </a:rPr>
                <a:t>DIALOG</a:t>
              </a:r>
            </a:p>
          </p:txBody>
        </p:sp>
      </p:grpSp>
      <p:pic>
        <p:nvPicPr>
          <p:cNvPr id="5" name="Picture 4" descr="Logo&#10;&#10;Description automatically generated">
            <a:extLst>
              <a:ext uri="{FF2B5EF4-FFF2-40B4-BE49-F238E27FC236}">
                <a16:creationId xmlns:a16="http://schemas.microsoft.com/office/drawing/2014/main" id="{4728322E-9F3D-F232-3FDE-7F8DDEB5AD80}"/>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1785914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23795" y="2621386"/>
            <a:ext cx="6292601" cy="2005755"/>
          </a:xfrm>
        </p:spPr>
        <p:txBody>
          <a:bodyPr>
            <a:normAutofit/>
          </a:bodyPr>
          <a:lstStyle/>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I utforskande fasen går ni över till en utforskande dialog. Syftet är att uppnå en djupare förståelse av problemen </a:t>
            </a:r>
            <a:r>
              <a:rPr lang="sv-SE" sz="1200" u="sng" dirty="0">
                <a:latin typeface="Lato" panose="020F0502020204030203" pitchFamily="34" charset="0"/>
                <a:ea typeface="Lato" panose="020F0502020204030203" pitchFamily="34" charset="0"/>
                <a:cs typeface="Lato" panose="020F0502020204030203" pitchFamily="34" charset="0"/>
              </a:rPr>
              <a:t>tillsammans. </a:t>
            </a: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Frågor för möten</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Vad är orsaken till problemet? Varför sker det som vi ser?</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Vilka effekter har det som händer?</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Vilka känslor kommer upp i dig/er?</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Varför är detta viktigt för dig?</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Finns det någon historik som spelar ut sig i spänningar som vi ser?</a:t>
            </a:r>
          </a:p>
        </p:txBody>
      </p:sp>
      <p:sp>
        <p:nvSpPr>
          <p:cNvPr id="30" name="Content Placeholder 2">
            <a:extLst>
              <a:ext uri="{FF2B5EF4-FFF2-40B4-BE49-F238E27FC236}">
                <a16:creationId xmlns:a16="http://schemas.microsoft.com/office/drawing/2014/main" id="{665E7C91-2B6F-154C-9B42-7F363D9907A3}"/>
              </a:ext>
            </a:extLst>
          </p:cNvPr>
          <p:cNvSpPr txBox="1">
            <a:spLocks/>
          </p:cNvSpPr>
          <p:nvPr/>
        </p:nvSpPr>
        <p:spPr>
          <a:xfrm>
            <a:off x="471488" y="5278860"/>
            <a:ext cx="5915024" cy="2005755"/>
          </a:xfrm>
          <a:prstGeom prst="rect">
            <a:avLst/>
          </a:prstGeom>
          <a:solidFill>
            <a:schemeClr val="accent3">
              <a:lumMod val="40000"/>
              <a:lumOff val="60000"/>
              <a:alpha val="60000"/>
            </a:schemeClr>
          </a:solidFill>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38"/>
              </a:spcBef>
              <a:buNone/>
            </a:pPr>
            <a:endParaRPr lang="sv-SE" sz="1200" b="1" i="1"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b="1" i="1" dirty="0">
                <a:latin typeface="Lato" panose="020F0502020204030203" pitchFamily="34" charset="0"/>
                <a:ea typeface="Lato" panose="020F0502020204030203" pitchFamily="34" charset="0"/>
                <a:cs typeface="Lato" panose="020F0502020204030203" pitchFamily="34" charset="0"/>
              </a:rPr>
              <a:t>Samtalsledning</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Använd dina samtalsledningsfärdigheter och framförallt kan du ställa </a:t>
            </a:r>
            <a:r>
              <a:rPr lang="sv-SE" sz="1200" b="1" i="1" dirty="0">
                <a:latin typeface="Lato" panose="020F0502020204030203" pitchFamily="34" charset="0"/>
                <a:ea typeface="Lato" panose="020F0502020204030203" pitchFamily="34" charset="0"/>
                <a:cs typeface="Lato" panose="020F0502020204030203" pitchFamily="34" charset="0"/>
              </a:rPr>
              <a:t>fördjupande frågor</a:t>
            </a:r>
            <a:r>
              <a:rPr lang="sv-SE" sz="1200" i="1" dirty="0">
                <a:latin typeface="Lato" panose="020F0502020204030203" pitchFamily="34" charset="0"/>
                <a:ea typeface="Lato" panose="020F0502020204030203" pitchFamily="34" charset="0"/>
                <a:cs typeface="Lato" panose="020F0502020204030203" pitchFamily="34" charset="0"/>
              </a:rPr>
              <a:t>.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Be deltagare att pausa sina reaktioner och lyssna innan de reagerar på det någon säger.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Utmana dem till att sätta sig i andras skor när de lyssnar (empati)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Var närvarande och stödja samt skydda dem som berättar känsliga saker för andra</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Här sker dialog: konsten att tänka tillsammans</a:t>
            </a:r>
          </a:p>
        </p:txBody>
      </p:sp>
      <p:sp>
        <p:nvSpPr>
          <p:cNvPr id="4" name="Rectangle 3">
            <a:extLst>
              <a:ext uri="{FF2B5EF4-FFF2-40B4-BE49-F238E27FC236}">
                <a16:creationId xmlns:a16="http://schemas.microsoft.com/office/drawing/2014/main" id="{B1F53837-DE17-1131-E287-54364050A9AB}"/>
              </a:ext>
            </a:extLst>
          </p:cNvPr>
          <p:cNvSpPr/>
          <p:nvPr/>
        </p:nvSpPr>
        <p:spPr>
          <a:xfrm>
            <a:off x="323796" y="397331"/>
            <a:ext cx="3771805" cy="1876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a:extLst>
              <a:ext uri="{FF2B5EF4-FFF2-40B4-BE49-F238E27FC236}">
                <a16:creationId xmlns:a16="http://schemas.microsoft.com/office/drawing/2014/main" id="{4AED35FE-A85F-8028-0A4A-EC1F155C2AED}"/>
              </a:ext>
            </a:extLst>
          </p:cNvPr>
          <p:cNvSpPr/>
          <p:nvPr/>
        </p:nvSpPr>
        <p:spPr>
          <a:xfrm>
            <a:off x="3927132" y="397332"/>
            <a:ext cx="2930868" cy="187602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6" name="Title 1">
            <a:extLst>
              <a:ext uri="{FF2B5EF4-FFF2-40B4-BE49-F238E27FC236}">
                <a16:creationId xmlns:a16="http://schemas.microsoft.com/office/drawing/2014/main" id="{20D21A3C-8D7E-91A5-B096-CCDC5C66FED3}"/>
              </a:ext>
            </a:extLst>
          </p:cNvPr>
          <p:cNvSpPr txBox="1">
            <a:spLocks/>
          </p:cNvSpPr>
          <p:nvPr/>
        </p:nvSpPr>
        <p:spPr>
          <a:xfrm>
            <a:off x="313850" y="898829"/>
            <a:ext cx="3696023" cy="745629"/>
          </a:xfrm>
          <a:prstGeom prst="rect">
            <a:avLst/>
          </a:prstGeom>
        </p:spPr>
        <p:txBody>
          <a:bodyPr vert="horz" lIns="91440" tIns="45720" rIns="91440" bIns="45720" rtlCol="0" anchor="ct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solidFill>
                  <a:schemeClr val="bg1"/>
                </a:solidFill>
              </a:rPr>
              <a:t>Utforskande fasen</a:t>
            </a:r>
            <a:r>
              <a:rPr lang="sv-SE" sz="3600" dirty="0">
                <a:solidFill>
                  <a:schemeClr val="bg1"/>
                </a:solidFill>
              </a:rPr>
              <a:t> </a:t>
            </a:r>
          </a:p>
        </p:txBody>
      </p:sp>
      <p:grpSp>
        <p:nvGrpSpPr>
          <p:cNvPr id="8" name="Group 7">
            <a:extLst>
              <a:ext uri="{FF2B5EF4-FFF2-40B4-BE49-F238E27FC236}">
                <a16:creationId xmlns:a16="http://schemas.microsoft.com/office/drawing/2014/main" id="{76511A62-E43F-9DDB-D916-F95769B397DA}"/>
              </a:ext>
            </a:extLst>
          </p:cNvPr>
          <p:cNvGrpSpPr/>
          <p:nvPr/>
        </p:nvGrpSpPr>
        <p:grpSpPr>
          <a:xfrm>
            <a:off x="4180250" y="424381"/>
            <a:ext cx="2465679" cy="1646887"/>
            <a:chOff x="2036874" y="2374727"/>
            <a:chExt cx="2800200" cy="1870320"/>
          </a:xfrm>
        </p:grpSpPr>
        <p:grpSp>
          <p:nvGrpSpPr>
            <p:cNvPr id="10" name="Group 9">
              <a:extLst>
                <a:ext uri="{FF2B5EF4-FFF2-40B4-BE49-F238E27FC236}">
                  <a16:creationId xmlns:a16="http://schemas.microsoft.com/office/drawing/2014/main" id="{A01BC41F-0464-CCBA-5C2A-28C59E1DCF83}"/>
                </a:ext>
              </a:extLst>
            </p:cNvPr>
            <p:cNvGrpSpPr/>
            <p:nvPr/>
          </p:nvGrpSpPr>
          <p:grpSpPr>
            <a:xfrm>
              <a:off x="2036874" y="2626016"/>
              <a:ext cx="2800200" cy="1619031"/>
              <a:chOff x="3556223" y="1933441"/>
              <a:chExt cx="5160599" cy="3021163"/>
            </a:xfrm>
          </p:grpSpPr>
          <p:pic>
            <p:nvPicPr>
              <p:cNvPr id="12" name="Picture 11" descr="Shape&#10;&#10;Description automatically generated with medium confidence">
                <a:extLst>
                  <a:ext uri="{FF2B5EF4-FFF2-40B4-BE49-F238E27FC236}">
                    <a16:creationId xmlns:a16="http://schemas.microsoft.com/office/drawing/2014/main" id="{3BF61899-75CA-9BAC-2B78-45795A5DF3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13" name="TextBox 12">
                <a:extLst>
                  <a:ext uri="{FF2B5EF4-FFF2-40B4-BE49-F238E27FC236}">
                    <a16:creationId xmlns:a16="http://schemas.microsoft.com/office/drawing/2014/main" id="{D486E60A-01A9-ACB4-9815-70C66C72D7BE}"/>
                  </a:ext>
                </a:extLst>
              </p:cNvPr>
              <p:cNvSpPr txBox="1"/>
              <p:nvPr/>
            </p:nvSpPr>
            <p:spPr>
              <a:xfrm>
                <a:off x="3767963" y="3279897"/>
                <a:ext cx="1478043" cy="489178"/>
              </a:xfrm>
              <a:prstGeom prst="rect">
                <a:avLst/>
              </a:prstGeom>
              <a:noFill/>
            </p:spPr>
            <p:txBody>
              <a:bodyPr wrap="square" rtlCol="0">
                <a:spAutoFit/>
              </a:bodyPr>
              <a:lstStyle/>
              <a:p>
                <a:r>
                  <a:rPr lang="sv-SE" sz="9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Lyssna</a:t>
                </a:r>
              </a:p>
            </p:txBody>
          </p:sp>
          <p:sp>
            <p:nvSpPr>
              <p:cNvPr id="14" name="TextBox 13">
                <a:extLst>
                  <a:ext uri="{FF2B5EF4-FFF2-40B4-BE49-F238E27FC236}">
                    <a16:creationId xmlns:a16="http://schemas.microsoft.com/office/drawing/2014/main" id="{A13B2E0C-702F-A47B-8E74-AEBF5E12DFC6}"/>
                  </a:ext>
                </a:extLst>
              </p:cNvPr>
              <p:cNvSpPr txBox="1"/>
              <p:nvPr/>
            </p:nvSpPr>
            <p:spPr>
              <a:xfrm>
                <a:off x="4993390" y="2162759"/>
                <a:ext cx="1995993" cy="782687"/>
              </a:xfrm>
              <a:prstGeom prst="rect">
                <a:avLst/>
              </a:prstGeom>
              <a:noFill/>
            </p:spPr>
            <p:txBody>
              <a:bodyPr wrap="square" rtlCol="0">
                <a:spAutoFit/>
              </a:bodyPr>
              <a:lstStyle/>
              <a:p>
                <a:pPr algn="ctr"/>
                <a:r>
                  <a:rPr lang="sv-SE" sz="9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15" name="TextBox 14">
                <a:extLst>
                  <a:ext uri="{FF2B5EF4-FFF2-40B4-BE49-F238E27FC236}">
                    <a16:creationId xmlns:a16="http://schemas.microsoft.com/office/drawing/2014/main" id="{3EB96122-1196-C723-EEAA-331561A4D72B}"/>
                  </a:ext>
                </a:extLst>
              </p:cNvPr>
              <p:cNvSpPr txBox="1"/>
              <p:nvPr/>
            </p:nvSpPr>
            <p:spPr>
              <a:xfrm>
                <a:off x="4982877" y="4039167"/>
                <a:ext cx="2197803" cy="782687"/>
              </a:xfrm>
              <a:prstGeom prst="rect">
                <a:avLst/>
              </a:prstGeom>
              <a:noFill/>
            </p:spPr>
            <p:txBody>
              <a:bodyPr wrap="square" rtlCol="0">
                <a:spAutoFit/>
              </a:bodyPr>
              <a:lstStyle/>
              <a:p>
                <a:pPr algn="ctr"/>
                <a:r>
                  <a:rPr lang="sv-SE" sz="9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17" name="TextBox 16">
                <a:extLst>
                  <a:ext uri="{FF2B5EF4-FFF2-40B4-BE49-F238E27FC236}">
                    <a16:creationId xmlns:a16="http://schemas.microsoft.com/office/drawing/2014/main" id="{BB63985F-3B1C-9083-DA43-4FE36977BBE1}"/>
                  </a:ext>
                </a:extLst>
              </p:cNvPr>
              <p:cNvSpPr txBox="1"/>
              <p:nvPr/>
            </p:nvSpPr>
            <p:spPr>
              <a:xfrm>
                <a:off x="6828701" y="3166677"/>
                <a:ext cx="1888121" cy="489178"/>
              </a:xfrm>
              <a:prstGeom prst="rect">
                <a:avLst/>
              </a:prstGeom>
              <a:noFill/>
            </p:spPr>
            <p:txBody>
              <a:bodyPr wrap="square" rtlCol="0">
                <a:spAutoFit/>
              </a:bodyPr>
              <a:lstStyle/>
              <a:p>
                <a:r>
                  <a:rPr lang="sv-SE" sz="9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18" name="Straight Arrow Connector 17">
                <a:extLst>
                  <a:ext uri="{FF2B5EF4-FFF2-40B4-BE49-F238E27FC236}">
                    <a16:creationId xmlns:a16="http://schemas.microsoft.com/office/drawing/2014/main" id="{9CB58710-5F2F-38D8-0344-C8222DB986DA}"/>
                  </a:ext>
                </a:extLst>
              </p:cNvPr>
              <p:cNvCxnSpPr>
                <a:cxnSpLocks/>
                <a:endCxn id="14" idx="1"/>
              </p:cNvCxnSpPr>
              <p:nvPr/>
            </p:nvCxnSpPr>
            <p:spPr>
              <a:xfrm flipV="1">
                <a:off x="4116600" y="2554102"/>
                <a:ext cx="876790" cy="6929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A3F96B-5A62-59F5-30A1-DF4E4BB9E5C9}"/>
                  </a:ext>
                </a:extLst>
              </p:cNvPr>
              <p:cNvCxnSpPr>
                <a:cxnSpLocks/>
                <a:stCxn id="14" idx="3"/>
                <a:endCxn id="17" idx="0"/>
              </p:cNvCxnSpPr>
              <p:nvPr/>
            </p:nvCxnSpPr>
            <p:spPr>
              <a:xfrm>
                <a:off x="6989383" y="2554102"/>
                <a:ext cx="783379" cy="6125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1732FB8-FC56-4ECF-A17F-CEF7E8CCB784}"/>
                  </a:ext>
                </a:extLst>
              </p:cNvPr>
              <p:cNvCxnSpPr>
                <a:cxnSpLocks/>
              </p:cNvCxnSpPr>
              <p:nvPr/>
            </p:nvCxnSpPr>
            <p:spPr>
              <a:xfrm>
                <a:off x="4316883" y="3797002"/>
                <a:ext cx="946562" cy="7031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89B57C5-641A-648A-71B1-41B7D3C37511}"/>
                  </a:ext>
                </a:extLst>
              </p:cNvPr>
              <p:cNvCxnSpPr>
                <a:cxnSpLocks/>
                <a:endCxn id="17" idx="2"/>
              </p:cNvCxnSpPr>
              <p:nvPr/>
            </p:nvCxnSpPr>
            <p:spPr>
              <a:xfrm flipV="1">
                <a:off x="6766889" y="3655855"/>
                <a:ext cx="1005872" cy="8443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B92D049-0976-8D8F-43E2-37D0C3C372A3}"/>
                  </a:ext>
                </a:extLst>
              </p:cNvPr>
              <p:cNvCxnSpPr>
                <a:cxnSpLocks/>
                <a:endCxn id="14" idx="2"/>
              </p:cNvCxnSpPr>
              <p:nvPr/>
            </p:nvCxnSpPr>
            <p:spPr>
              <a:xfrm flipH="1" flipV="1">
                <a:off x="5991386" y="2945446"/>
                <a:ext cx="2802" cy="116132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EF589583-9690-F8BC-C5D3-151201DBD367}"/>
                </a:ext>
              </a:extLst>
            </p:cNvPr>
            <p:cNvSpPr txBox="1"/>
            <p:nvPr/>
          </p:nvSpPr>
          <p:spPr>
            <a:xfrm>
              <a:off x="2865894" y="2374727"/>
              <a:ext cx="999876" cy="244673"/>
            </a:xfrm>
            <a:prstGeom prst="rect">
              <a:avLst/>
            </a:prstGeom>
            <a:noFill/>
          </p:spPr>
          <p:txBody>
            <a:bodyPr wrap="square" rtlCol="0">
              <a:spAutoFit/>
            </a:bodyPr>
            <a:lstStyle/>
            <a:p>
              <a:pPr algn="ctr"/>
              <a:r>
                <a:rPr lang="sv-SE" sz="800" dirty="0">
                  <a:latin typeface="Lato Light" panose="020F0502020204030203" pitchFamily="34" charset="0"/>
                  <a:ea typeface="Lato Light" panose="020F0502020204030203" pitchFamily="34" charset="0"/>
                  <a:cs typeface="Lato Light" panose="020F0502020204030203" pitchFamily="34" charset="0"/>
                </a:rPr>
                <a:t>DIALOG</a:t>
              </a:r>
            </a:p>
          </p:txBody>
        </p:sp>
      </p:grpSp>
      <p:sp>
        <p:nvSpPr>
          <p:cNvPr id="7" name="Notched Right Arrow 6">
            <a:extLst>
              <a:ext uri="{FF2B5EF4-FFF2-40B4-BE49-F238E27FC236}">
                <a16:creationId xmlns:a16="http://schemas.microsoft.com/office/drawing/2014/main" id="{B4CF964F-F703-00C5-5077-16D3F2C3BBEE}"/>
              </a:ext>
            </a:extLst>
          </p:cNvPr>
          <p:cNvSpPr/>
          <p:nvPr/>
        </p:nvSpPr>
        <p:spPr>
          <a:xfrm rot="3570934" flipV="1">
            <a:off x="4710040" y="474542"/>
            <a:ext cx="460621" cy="159885"/>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2" name="Picture 1" descr="Logo&#10;&#10;Description automatically generated">
            <a:extLst>
              <a:ext uri="{FF2B5EF4-FFF2-40B4-BE49-F238E27FC236}">
                <a16:creationId xmlns:a16="http://schemas.microsoft.com/office/drawing/2014/main" id="{DBCA3758-15E0-1E49-DC08-1160B253941F}"/>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467790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23796" y="2774853"/>
            <a:ext cx="6134154" cy="2331614"/>
          </a:xfrm>
        </p:spPr>
        <p:txBody>
          <a:bodyPr>
            <a:normAutofit/>
          </a:bodyPr>
          <a:lstStyle/>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I den generativa fasen letar gruppen aktivt efter potential för förbättring och blir tydlig över ramar för vad som är möjligt att göra. </a:t>
            </a: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Frågor för möten</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Vilka begränsningarna eller avgränsningar finns – till exempel i er mandat eller på grund av lagstiftning?</a:t>
            </a:r>
            <a:endParaRPr lang="sv-SE" sz="1200" i="1" dirty="0">
              <a:latin typeface="Lato" panose="020F0502020204030203" pitchFamily="34" charset="0"/>
              <a:ea typeface="Lato" panose="020F0502020204030203" pitchFamily="34" charset="0"/>
              <a:cs typeface="Lato" panose="020F0502020204030203" pitchFamily="34" charset="0"/>
            </a:endParaRP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Vilket ansvar kan du som deltagare (och de du representerar) ta? </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Vilket ansvar vill du andra ska ta?</a:t>
            </a:r>
          </a:p>
          <a:p>
            <a:pPr marL="160734" indent="-160734">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Vilket ansvar kan ni ta gemensamt?</a:t>
            </a: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30" name="Content Placeholder 2">
            <a:extLst>
              <a:ext uri="{FF2B5EF4-FFF2-40B4-BE49-F238E27FC236}">
                <a16:creationId xmlns:a16="http://schemas.microsoft.com/office/drawing/2014/main" id="{665E7C91-2B6F-154C-9B42-7F363D9907A3}"/>
              </a:ext>
            </a:extLst>
          </p:cNvPr>
          <p:cNvSpPr txBox="1">
            <a:spLocks/>
          </p:cNvSpPr>
          <p:nvPr/>
        </p:nvSpPr>
        <p:spPr>
          <a:xfrm>
            <a:off x="555805" y="5106467"/>
            <a:ext cx="5902145" cy="2331614"/>
          </a:xfrm>
          <a:prstGeom prst="rect">
            <a:avLst/>
          </a:prstGeom>
          <a:solidFill>
            <a:schemeClr val="accent3">
              <a:lumMod val="40000"/>
              <a:lumOff val="60000"/>
              <a:alpha val="60000"/>
            </a:schemeClr>
          </a:solidFill>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38"/>
              </a:spcBef>
              <a:buNone/>
            </a:pPr>
            <a:endParaRPr lang="sv-SE" sz="1200" b="1" i="1"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b="1" i="1" dirty="0">
                <a:latin typeface="Lato" panose="020F0502020204030203" pitchFamily="34" charset="0"/>
                <a:ea typeface="Lato" panose="020F0502020204030203" pitchFamily="34" charset="0"/>
                <a:cs typeface="Lato" panose="020F0502020204030203" pitchFamily="34" charset="0"/>
              </a:rPr>
              <a:t>Samtalsledning</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Du hjälper gruppen att föra en generativ dialog som kännetecknas av:</a:t>
            </a:r>
          </a:p>
          <a:p>
            <a:pPr lvl="1">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Att lyssna utan att göra en bedömning </a:t>
            </a:r>
          </a:p>
          <a:p>
            <a:pPr lvl="1">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Att säga det du behöver säga</a:t>
            </a:r>
          </a:p>
          <a:p>
            <a:pPr lvl="1">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Att synliggöra det som du tänker och känner för andra på ett sätt som inte riktar kritik (prata utifrån dig själv: ”Jag känner…”</a:t>
            </a:r>
          </a:p>
          <a:p>
            <a:pPr lvl="1">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Tänk potential för förbättring!</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Som samtalsledare bör du hjälpa gruppen att fokusera på rätt frågor och inte hasta fram till åtgärder. </a:t>
            </a:r>
          </a:p>
        </p:txBody>
      </p:sp>
      <p:sp>
        <p:nvSpPr>
          <p:cNvPr id="6" name="Rectangle 5">
            <a:extLst>
              <a:ext uri="{FF2B5EF4-FFF2-40B4-BE49-F238E27FC236}">
                <a16:creationId xmlns:a16="http://schemas.microsoft.com/office/drawing/2014/main" id="{0D4378A2-A547-2F93-B7DE-02C8510EE3C1}"/>
              </a:ext>
            </a:extLst>
          </p:cNvPr>
          <p:cNvSpPr/>
          <p:nvPr/>
        </p:nvSpPr>
        <p:spPr>
          <a:xfrm>
            <a:off x="323796" y="397331"/>
            <a:ext cx="3771805" cy="1876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25380A35-C76E-A4F5-4B6F-F64A1DEFC6A9}"/>
              </a:ext>
            </a:extLst>
          </p:cNvPr>
          <p:cNvSpPr/>
          <p:nvPr/>
        </p:nvSpPr>
        <p:spPr>
          <a:xfrm>
            <a:off x="3927132" y="397332"/>
            <a:ext cx="2930868" cy="187602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8" name="Title 1">
            <a:extLst>
              <a:ext uri="{FF2B5EF4-FFF2-40B4-BE49-F238E27FC236}">
                <a16:creationId xmlns:a16="http://schemas.microsoft.com/office/drawing/2014/main" id="{90612D2A-8E10-0CCD-A6CA-7C930C3023A9}"/>
              </a:ext>
            </a:extLst>
          </p:cNvPr>
          <p:cNvSpPr txBox="1">
            <a:spLocks/>
          </p:cNvSpPr>
          <p:nvPr/>
        </p:nvSpPr>
        <p:spPr>
          <a:xfrm>
            <a:off x="399578" y="898829"/>
            <a:ext cx="3696023" cy="745629"/>
          </a:xfrm>
          <a:prstGeom prst="rect">
            <a:avLst/>
          </a:prstGeom>
        </p:spPr>
        <p:txBody>
          <a:bodyPr vert="horz" lIns="91440" tIns="45720" rIns="91440" bIns="45720" rtlCol="0" anchor="ct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solidFill>
                  <a:schemeClr val="bg1"/>
                </a:solidFill>
              </a:rPr>
              <a:t>Generativa fasen</a:t>
            </a:r>
            <a:r>
              <a:rPr lang="sv-SE" sz="3600" dirty="0">
                <a:solidFill>
                  <a:schemeClr val="bg1"/>
                </a:solidFill>
              </a:rPr>
              <a:t> </a:t>
            </a:r>
          </a:p>
        </p:txBody>
      </p:sp>
      <p:grpSp>
        <p:nvGrpSpPr>
          <p:cNvPr id="10" name="Group 9">
            <a:extLst>
              <a:ext uri="{FF2B5EF4-FFF2-40B4-BE49-F238E27FC236}">
                <a16:creationId xmlns:a16="http://schemas.microsoft.com/office/drawing/2014/main" id="{2ABA388A-C123-C6A3-F610-D28B989CE33D}"/>
              </a:ext>
            </a:extLst>
          </p:cNvPr>
          <p:cNvGrpSpPr/>
          <p:nvPr/>
        </p:nvGrpSpPr>
        <p:grpSpPr>
          <a:xfrm>
            <a:off x="4180250" y="424381"/>
            <a:ext cx="2465679" cy="1646887"/>
            <a:chOff x="2036874" y="2374727"/>
            <a:chExt cx="2800200" cy="1870320"/>
          </a:xfrm>
        </p:grpSpPr>
        <p:grpSp>
          <p:nvGrpSpPr>
            <p:cNvPr id="11" name="Group 10">
              <a:extLst>
                <a:ext uri="{FF2B5EF4-FFF2-40B4-BE49-F238E27FC236}">
                  <a16:creationId xmlns:a16="http://schemas.microsoft.com/office/drawing/2014/main" id="{4C6E99B4-9912-4DDE-64EA-81E6368A0B42}"/>
                </a:ext>
              </a:extLst>
            </p:cNvPr>
            <p:cNvGrpSpPr/>
            <p:nvPr/>
          </p:nvGrpSpPr>
          <p:grpSpPr>
            <a:xfrm>
              <a:off x="2036874" y="2626016"/>
              <a:ext cx="2800200" cy="1619031"/>
              <a:chOff x="3556223" y="1933441"/>
              <a:chExt cx="5160599" cy="3021163"/>
            </a:xfrm>
          </p:grpSpPr>
          <p:pic>
            <p:nvPicPr>
              <p:cNvPr id="13" name="Picture 12" descr="Shape&#10;&#10;Description automatically generated with medium confidence">
                <a:extLst>
                  <a:ext uri="{FF2B5EF4-FFF2-40B4-BE49-F238E27FC236}">
                    <a16:creationId xmlns:a16="http://schemas.microsoft.com/office/drawing/2014/main" id="{0CD2C7CC-A5A3-6A57-AEC1-A0A7356DF5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14" name="TextBox 13">
                <a:extLst>
                  <a:ext uri="{FF2B5EF4-FFF2-40B4-BE49-F238E27FC236}">
                    <a16:creationId xmlns:a16="http://schemas.microsoft.com/office/drawing/2014/main" id="{685A3E28-9FCB-B2A6-00E7-F9FA724225E2}"/>
                  </a:ext>
                </a:extLst>
              </p:cNvPr>
              <p:cNvSpPr txBox="1"/>
              <p:nvPr/>
            </p:nvSpPr>
            <p:spPr>
              <a:xfrm>
                <a:off x="3767963" y="3279897"/>
                <a:ext cx="1478043" cy="489178"/>
              </a:xfrm>
              <a:prstGeom prst="rect">
                <a:avLst/>
              </a:prstGeom>
              <a:noFill/>
            </p:spPr>
            <p:txBody>
              <a:bodyPr wrap="square" rtlCol="0">
                <a:spAutoFit/>
              </a:bodyPr>
              <a:lstStyle/>
              <a:p>
                <a:r>
                  <a:rPr lang="sv-SE" sz="9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Lyssna</a:t>
                </a:r>
              </a:p>
            </p:txBody>
          </p:sp>
          <p:sp>
            <p:nvSpPr>
              <p:cNvPr id="15" name="TextBox 14">
                <a:extLst>
                  <a:ext uri="{FF2B5EF4-FFF2-40B4-BE49-F238E27FC236}">
                    <a16:creationId xmlns:a16="http://schemas.microsoft.com/office/drawing/2014/main" id="{528150B1-DE4D-7387-D585-D75B3B42683E}"/>
                  </a:ext>
                </a:extLst>
              </p:cNvPr>
              <p:cNvSpPr txBox="1"/>
              <p:nvPr/>
            </p:nvSpPr>
            <p:spPr>
              <a:xfrm>
                <a:off x="4993390" y="2162759"/>
                <a:ext cx="1995993" cy="782687"/>
              </a:xfrm>
              <a:prstGeom prst="rect">
                <a:avLst/>
              </a:prstGeom>
              <a:noFill/>
            </p:spPr>
            <p:txBody>
              <a:bodyPr wrap="square" rtlCol="0">
                <a:spAutoFit/>
              </a:bodyPr>
              <a:lstStyle/>
              <a:p>
                <a:pPr algn="ctr"/>
                <a:r>
                  <a:rPr lang="sv-SE" sz="9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17" name="TextBox 16">
                <a:extLst>
                  <a:ext uri="{FF2B5EF4-FFF2-40B4-BE49-F238E27FC236}">
                    <a16:creationId xmlns:a16="http://schemas.microsoft.com/office/drawing/2014/main" id="{D105D2DA-AA3E-E3DB-E107-ECFF532DDAE6}"/>
                  </a:ext>
                </a:extLst>
              </p:cNvPr>
              <p:cNvSpPr txBox="1"/>
              <p:nvPr/>
            </p:nvSpPr>
            <p:spPr>
              <a:xfrm>
                <a:off x="4982877" y="4039167"/>
                <a:ext cx="2197803" cy="782687"/>
              </a:xfrm>
              <a:prstGeom prst="rect">
                <a:avLst/>
              </a:prstGeom>
              <a:noFill/>
            </p:spPr>
            <p:txBody>
              <a:bodyPr wrap="square" rtlCol="0">
                <a:spAutoFit/>
              </a:bodyPr>
              <a:lstStyle/>
              <a:p>
                <a:pPr algn="ctr"/>
                <a:r>
                  <a:rPr lang="sv-SE" sz="9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18" name="TextBox 17">
                <a:extLst>
                  <a:ext uri="{FF2B5EF4-FFF2-40B4-BE49-F238E27FC236}">
                    <a16:creationId xmlns:a16="http://schemas.microsoft.com/office/drawing/2014/main" id="{9CAD27F8-DED0-BBBC-CC87-D0822CD64701}"/>
                  </a:ext>
                </a:extLst>
              </p:cNvPr>
              <p:cNvSpPr txBox="1"/>
              <p:nvPr/>
            </p:nvSpPr>
            <p:spPr>
              <a:xfrm>
                <a:off x="6828701" y="3166677"/>
                <a:ext cx="1888121" cy="489178"/>
              </a:xfrm>
              <a:prstGeom prst="rect">
                <a:avLst/>
              </a:prstGeom>
              <a:noFill/>
            </p:spPr>
            <p:txBody>
              <a:bodyPr wrap="square" rtlCol="0">
                <a:spAutoFit/>
              </a:bodyPr>
              <a:lstStyle/>
              <a:p>
                <a:r>
                  <a:rPr lang="sv-SE" sz="9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33" name="Straight Arrow Connector 32">
                <a:extLst>
                  <a:ext uri="{FF2B5EF4-FFF2-40B4-BE49-F238E27FC236}">
                    <a16:creationId xmlns:a16="http://schemas.microsoft.com/office/drawing/2014/main" id="{1654639E-4AD9-8A84-55BA-368DBCECE086}"/>
                  </a:ext>
                </a:extLst>
              </p:cNvPr>
              <p:cNvCxnSpPr>
                <a:cxnSpLocks/>
                <a:endCxn id="15" idx="1"/>
              </p:cNvCxnSpPr>
              <p:nvPr/>
            </p:nvCxnSpPr>
            <p:spPr>
              <a:xfrm flipV="1">
                <a:off x="4116600" y="2554102"/>
                <a:ext cx="876790" cy="6929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3DADBCE-7903-1AA2-7E06-AE00389DFE2C}"/>
                  </a:ext>
                </a:extLst>
              </p:cNvPr>
              <p:cNvCxnSpPr>
                <a:cxnSpLocks/>
                <a:stCxn id="15" idx="3"/>
                <a:endCxn id="18" idx="0"/>
              </p:cNvCxnSpPr>
              <p:nvPr/>
            </p:nvCxnSpPr>
            <p:spPr>
              <a:xfrm>
                <a:off x="6989383" y="2554102"/>
                <a:ext cx="783379" cy="6125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E361C80-0D59-FF61-D36E-A6A8EB5A3331}"/>
                  </a:ext>
                </a:extLst>
              </p:cNvPr>
              <p:cNvCxnSpPr>
                <a:cxnSpLocks/>
              </p:cNvCxnSpPr>
              <p:nvPr/>
            </p:nvCxnSpPr>
            <p:spPr>
              <a:xfrm>
                <a:off x="4316883" y="3797002"/>
                <a:ext cx="946562" cy="7031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D42C84-D148-1791-C05A-EB0D1517F5D7}"/>
                  </a:ext>
                </a:extLst>
              </p:cNvPr>
              <p:cNvCxnSpPr>
                <a:cxnSpLocks/>
                <a:endCxn id="18" idx="2"/>
              </p:cNvCxnSpPr>
              <p:nvPr/>
            </p:nvCxnSpPr>
            <p:spPr>
              <a:xfrm flipV="1">
                <a:off x="6766889" y="3655855"/>
                <a:ext cx="1005872" cy="8443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6EA1BA4-4007-BC1C-505A-AE031836930F}"/>
                  </a:ext>
                </a:extLst>
              </p:cNvPr>
              <p:cNvCxnSpPr>
                <a:cxnSpLocks/>
                <a:endCxn id="15" idx="2"/>
              </p:cNvCxnSpPr>
              <p:nvPr/>
            </p:nvCxnSpPr>
            <p:spPr>
              <a:xfrm flipH="1" flipV="1">
                <a:off x="5991386" y="2945446"/>
                <a:ext cx="2802" cy="116132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49C56974-4D68-B287-BA8E-31363E91A235}"/>
                </a:ext>
              </a:extLst>
            </p:cNvPr>
            <p:cNvSpPr txBox="1"/>
            <p:nvPr/>
          </p:nvSpPr>
          <p:spPr>
            <a:xfrm>
              <a:off x="2865894" y="2374727"/>
              <a:ext cx="999876" cy="244673"/>
            </a:xfrm>
            <a:prstGeom prst="rect">
              <a:avLst/>
            </a:prstGeom>
            <a:noFill/>
          </p:spPr>
          <p:txBody>
            <a:bodyPr wrap="square" rtlCol="0">
              <a:spAutoFit/>
            </a:bodyPr>
            <a:lstStyle/>
            <a:p>
              <a:pPr algn="ctr"/>
              <a:r>
                <a:rPr lang="sv-SE" sz="800" dirty="0">
                  <a:latin typeface="Lato Light" panose="020F0502020204030203" pitchFamily="34" charset="0"/>
                  <a:ea typeface="Lato Light" panose="020F0502020204030203" pitchFamily="34" charset="0"/>
                  <a:cs typeface="Lato Light" panose="020F0502020204030203" pitchFamily="34" charset="0"/>
                </a:rPr>
                <a:t>DIALOG</a:t>
              </a:r>
            </a:p>
          </p:txBody>
        </p:sp>
      </p:grpSp>
      <p:sp>
        <p:nvSpPr>
          <p:cNvPr id="38" name="Notched Right Arrow 37">
            <a:extLst>
              <a:ext uri="{FF2B5EF4-FFF2-40B4-BE49-F238E27FC236}">
                <a16:creationId xmlns:a16="http://schemas.microsoft.com/office/drawing/2014/main" id="{A2158379-8A76-A4BE-E50A-0F4A3DA2DBB1}"/>
              </a:ext>
            </a:extLst>
          </p:cNvPr>
          <p:cNvSpPr/>
          <p:nvPr/>
        </p:nvSpPr>
        <p:spPr>
          <a:xfrm rot="18251741" flipV="1">
            <a:off x="4767191" y="2090085"/>
            <a:ext cx="460621" cy="159885"/>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2" name="Picture 1" descr="Logo&#10;&#10;Description automatically generated">
            <a:extLst>
              <a:ext uri="{FF2B5EF4-FFF2-40B4-BE49-F238E27FC236}">
                <a16:creationId xmlns:a16="http://schemas.microsoft.com/office/drawing/2014/main" id="{B398981D-C83B-14DF-8237-FA56512F6F96}"/>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174067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23795" y="2589684"/>
            <a:ext cx="6044347" cy="745630"/>
          </a:xfrm>
        </p:spPr>
        <p:txBody>
          <a:bodyPr>
            <a:normAutofit/>
          </a:bodyPr>
          <a:lstStyle/>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Här är dialogen över.  Ni formulera konkreta åtgärder som föreslogs under den generativa fasen. Det kan kräva en del förhandling och beslutstagande. </a:t>
            </a:r>
          </a:p>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Resultaten i denna fas kan ta olika former: </a:t>
            </a: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30" name="Content Placeholder 2">
            <a:extLst>
              <a:ext uri="{FF2B5EF4-FFF2-40B4-BE49-F238E27FC236}">
                <a16:creationId xmlns:a16="http://schemas.microsoft.com/office/drawing/2014/main" id="{665E7C91-2B6F-154C-9B42-7F363D9907A3}"/>
              </a:ext>
            </a:extLst>
          </p:cNvPr>
          <p:cNvSpPr txBox="1">
            <a:spLocks/>
          </p:cNvSpPr>
          <p:nvPr/>
        </p:nvSpPr>
        <p:spPr>
          <a:xfrm>
            <a:off x="313850" y="6281012"/>
            <a:ext cx="5871072" cy="2122899"/>
          </a:xfrm>
          <a:prstGeom prst="rect">
            <a:avLst/>
          </a:prstGeom>
          <a:solidFill>
            <a:schemeClr val="accent3">
              <a:lumMod val="40000"/>
              <a:lumOff val="60000"/>
              <a:alpha val="60000"/>
            </a:schemeClr>
          </a:solidFill>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38"/>
              </a:spcBef>
              <a:buNone/>
            </a:pPr>
            <a:endParaRPr lang="sv-SE" sz="1200" b="1" i="1"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b="1" i="1" dirty="0">
                <a:latin typeface="Lato" panose="020F0502020204030203" pitchFamily="34" charset="0"/>
                <a:ea typeface="Lato" panose="020F0502020204030203" pitchFamily="34" charset="0"/>
                <a:cs typeface="Lato" panose="020F0502020204030203" pitchFamily="34" charset="0"/>
              </a:rPr>
              <a:t>Samtalsledning</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Här ska du växla över till </a:t>
            </a:r>
            <a:r>
              <a:rPr lang="sv-SE" sz="1200" i="1" u="sng" dirty="0">
                <a:latin typeface="Lato" panose="020F0502020204030203" pitchFamily="34" charset="0"/>
                <a:ea typeface="Lato" panose="020F0502020204030203" pitchFamily="34" charset="0"/>
                <a:cs typeface="Lato" panose="020F0502020204030203" pitchFamily="34" charset="0"/>
              </a:rPr>
              <a:t>diskussion</a:t>
            </a:r>
            <a:r>
              <a:rPr lang="sv-SE" sz="1200" i="1" dirty="0">
                <a:latin typeface="Lato" panose="020F0502020204030203" pitchFamily="34" charset="0"/>
                <a:ea typeface="Lato" panose="020F0502020204030203" pitchFamily="34" charset="0"/>
                <a:cs typeface="Lato" panose="020F0502020204030203" pitchFamily="34" charset="0"/>
              </a:rPr>
              <a:t> och hjälpa gruppen att komma fram till konkreta åtgärder.</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Använd dig av en bra beslutsmetod – helst en som tar med minoritetsrösten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Om samtalet kör fast, påminna om förståelse som de fick i tidigare faser och hjälpa dem komma ur dödläget</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Strukturera samtalet. Tänk ansvar, tidsramar, uppföljning och eventuella åtgärder när någon inte gör det de lovade </a:t>
            </a:r>
          </a:p>
        </p:txBody>
      </p:sp>
      <p:pic>
        <p:nvPicPr>
          <p:cNvPr id="39" name="Picture 38">
            <a:extLst>
              <a:ext uri="{FF2B5EF4-FFF2-40B4-BE49-F238E27FC236}">
                <a16:creationId xmlns:a16="http://schemas.microsoft.com/office/drawing/2014/main" id="{72A22AAF-FC36-B140-8516-ED5730545B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3881" y="3335314"/>
            <a:ext cx="2993571" cy="2747481"/>
          </a:xfrm>
          <a:prstGeom prst="rect">
            <a:avLst/>
          </a:prstGeom>
        </p:spPr>
      </p:pic>
      <p:sp>
        <p:nvSpPr>
          <p:cNvPr id="40" name="textruta 37">
            <a:extLst>
              <a:ext uri="{FF2B5EF4-FFF2-40B4-BE49-F238E27FC236}">
                <a16:creationId xmlns:a16="http://schemas.microsoft.com/office/drawing/2014/main" id="{AF3CFF91-2630-EA43-9058-83BBF4E74B54}"/>
              </a:ext>
            </a:extLst>
          </p:cNvPr>
          <p:cNvSpPr txBox="1"/>
          <p:nvPr/>
        </p:nvSpPr>
        <p:spPr>
          <a:xfrm>
            <a:off x="2940849" y="5178818"/>
            <a:ext cx="1070133" cy="550074"/>
          </a:xfrm>
          <a:prstGeom prst="rect">
            <a:avLst/>
          </a:prstGeom>
          <a:noFill/>
        </p:spPr>
        <p:txBody>
          <a:bodyPr wrap="square">
            <a:spAutoFit/>
          </a:bodyPr>
          <a:lstStyle/>
          <a:p>
            <a:r>
              <a:rPr lang="sv-SE" sz="675" dirty="0"/>
              <a:t>Förslag till beslut i en annan instans</a:t>
            </a:r>
          </a:p>
        </p:txBody>
      </p:sp>
      <p:sp>
        <p:nvSpPr>
          <p:cNvPr id="41" name="textruta 29">
            <a:extLst>
              <a:ext uri="{FF2B5EF4-FFF2-40B4-BE49-F238E27FC236}">
                <a16:creationId xmlns:a16="http://schemas.microsoft.com/office/drawing/2014/main" id="{4EAD1CFE-A8BC-C645-A180-D6C890B488CB}"/>
              </a:ext>
            </a:extLst>
          </p:cNvPr>
          <p:cNvSpPr txBox="1"/>
          <p:nvPr/>
        </p:nvSpPr>
        <p:spPr>
          <a:xfrm>
            <a:off x="3447380" y="4095033"/>
            <a:ext cx="1127202" cy="550074"/>
          </a:xfrm>
          <a:prstGeom prst="rect">
            <a:avLst/>
          </a:prstGeom>
          <a:noFill/>
        </p:spPr>
        <p:txBody>
          <a:bodyPr wrap="square">
            <a:spAutoFit/>
          </a:bodyPr>
          <a:lstStyle/>
          <a:p>
            <a:pPr algn="ctr"/>
            <a:r>
              <a:rPr lang="sv-SE" sz="675" dirty="0"/>
              <a:t>Överenskommelser</a:t>
            </a:r>
          </a:p>
          <a:p>
            <a:pPr algn="ctr"/>
            <a:r>
              <a:rPr lang="sv-SE" sz="675" dirty="0"/>
              <a:t>Avsiktsförklaringar</a:t>
            </a:r>
          </a:p>
        </p:txBody>
      </p:sp>
      <p:sp>
        <p:nvSpPr>
          <p:cNvPr id="42" name="textruta 39">
            <a:extLst>
              <a:ext uri="{FF2B5EF4-FFF2-40B4-BE49-F238E27FC236}">
                <a16:creationId xmlns:a16="http://schemas.microsoft.com/office/drawing/2014/main" id="{372BF78B-AA68-AA45-A836-1F8DF5E5C4DE}"/>
              </a:ext>
            </a:extLst>
          </p:cNvPr>
          <p:cNvSpPr txBox="1"/>
          <p:nvPr/>
        </p:nvSpPr>
        <p:spPr>
          <a:xfrm>
            <a:off x="3863781" y="5637776"/>
            <a:ext cx="740534" cy="408626"/>
          </a:xfrm>
          <a:prstGeom prst="rect">
            <a:avLst/>
          </a:prstGeom>
          <a:noFill/>
        </p:spPr>
        <p:txBody>
          <a:bodyPr wrap="square">
            <a:spAutoFit/>
          </a:bodyPr>
          <a:lstStyle/>
          <a:p>
            <a:r>
              <a:rPr lang="sv-SE" sz="675" dirty="0"/>
              <a:t>Egna initiativ</a:t>
            </a:r>
          </a:p>
        </p:txBody>
      </p:sp>
      <p:sp>
        <p:nvSpPr>
          <p:cNvPr id="43" name="textruta 33">
            <a:extLst>
              <a:ext uri="{FF2B5EF4-FFF2-40B4-BE49-F238E27FC236}">
                <a16:creationId xmlns:a16="http://schemas.microsoft.com/office/drawing/2014/main" id="{9BEC9595-DD39-0E48-8E6E-608F6ACB676D}"/>
              </a:ext>
            </a:extLst>
          </p:cNvPr>
          <p:cNvSpPr txBox="1"/>
          <p:nvPr/>
        </p:nvSpPr>
        <p:spPr>
          <a:xfrm>
            <a:off x="2011120" y="5656430"/>
            <a:ext cx="944719" cy="408626"/>
          </a:xfrm>
          <a:prstGeom prst="rect">
            <a:avLst/>
          </a:prstGeom>
          <a:noFill/>
        </p:spPr>
        <p:txBody>
          <a:bodyPr wrap="square">
            <a:spAutoFit/>
          </a:bodyPr>
          <a:lstStyle/>
          <a:p>
            <a:pPr algn="ctr"/>
            <a:r>
              <a:rPr lang="sv-SE" sz="675" dirty="0"/>
              <a:t>Beslut av tjänsteperson</a:t>
            </a:r>
          </a:p>
        </p:txBody>
      </p:sp>
      <p:sp>
        <p:nvSpPr>
          <p:cNvPr id="44" name="textruta 31">
            <a:extLst>
              <a:ext uri="{FF2B5EF4-FFF2-40B4-BE49-F238E27FC236}">
                <a16:creationId xmlns:a16="http://schemas.microsoft.com/office/drawing/2014/main" id="{13CD160E-4632-0048-BF53-9BC554BAB2AC}"/>
              </a:ext>
            </a:extLst>
          </p:cNvPr>
          <p:cNvSpPr txBox="1"/>
          <p:nvPr/>
        </p:nvSpPr>
        <p:spPr>
          <a:xfrm>
            <a:off x="2307860" y="4157029"/>
            <a:ext cx="1127202" cy="408626"/>
          </a:xfrm>
          <a:prstGeom prst="rect">
            <a:avLst/>
          </a:prstGeom>
          <a:noFill/>
        </p:spPr>
        <p:txBody>
          <a:bodyPr wrap="square">
            <a:spAutoFit/>
          </a:bodyPr>
          <a:lstStyle/>
          <a:p>
            <a:pPr algn="ctr"/>
            <a:r>
              <a:rPr lang="sv-SE" sz="675" dirty="0"/>
              <a:t>Samarbete</a:t>
            </a:r>
          </a:p>
          <a:p>
            <a:pPr algn="ctr"/>
            <a:r>
              <a:rPr lang="sv-SE" sz="675" dirty="0"/>
              <a:t>Medskapande</a:t>
            </a:r>
          </a:p>
        </p:txBody>
      </p:sp>
      <p:sp>
        <p:nvSpPr>
          <p:cNvPr id="4" name="Rectangle 3">
            <a:extLst>
              <a:ext uri="{FF2B5EF4-FFF2-40B4-BE49-F238E27FC236}">
                <a16:creationId xmlns:a16="http://schemas.microsoft.com/office/drawing/2014/main" id="{09CB574E-599E-62F8-F35C-67032E4B6BEB}"/>
              </a:ext>
            </a:extLst>
          </p:cNvPr>
          <p:cNvSpPr/>
          <p:nvPr/>
        </p:nvSpPr>
        <p:spPr>
          <a:xfrm>
            <a:off x="323796" y="397331"/>
            <a:ext cx="3771805" cy="1876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a:extLst>
              <a:ext uri="{FF2B5EF4-FFF2-40B4-BE49-F238E27FC236}">
                <a16:creationId xmlns:a16="http://schemas.microsoft.com/office/drawing/2014/main" id="{4CA5E54C-43E8-66D5-049A-E2E366EC930D}"/>
              </a:ext>
            </a:extLst>
          </p:cNvPr>
          <p:cNvSpPr/>
          <p:nvPr/>
        </p:nvSpPr>
        <p:spPr>
          <a:xfrm>
            <a:off x="3927132" y="397332"/>
            <a:ext cx="2930868" cy="187602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6" name="Title 1">
            <a:extLst>
              <a:ext uri="{FF2B5EF4-FFF2-40B4-BE49-F238E27FC236}">
                <a16:creationId xmlns:a16="http://schemas.microsoft.com/office/drawing/2014/main" id="{BCD6F35E-5CB8-F93E-91BB-F62D60276D54}"/>
              </a:ext>
            </a:extLst>
          </p:cNvPr>
          <p:cNvSpPr txBox="1">
            <a:spLocks/>
          </p:cNvSpPr>
          <p:nvPr/>
        </p:nvSpPr>
        <p:spPr>
          <a:xfrm>
            <a:off x="313850" y="898829"/>
            <a:ext cx="3696023" cy="745629"/>
          </a:xfrm>
          <a:prstGeom prst="rect">
            <a:avLst/>
          </a:prstGeom>
        </p:spPr>
        <p:txBody>
          <a:bodyPr vert="horz" lIns="91440" tIns="45720" rIns="91440" bIns="45720" rtlCol="0" anchor="ct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solidFill>
                  <a:schemeClr val="bg1"/>
                </a:solidFill>
              </a:rPr>
              <a:t>Utforskande fasen</a:t>
            </a:r>
            <a:r>
              <a:rPr lang="sv-SE" sz="3600" dirty="0">
                <a:solidFill>
                  <a:schemeClr val="bg1"/>
                </a:solidFill>
              </a:rPr>
              <a:t> </a:t>
            </a:r>
          </a:p>
        </p:txBody>
      </p:sp>
      <p:grpSp>
        <p:nvGrpSpPr>
          <p:cNvPr id="7" name="Group 6">
            <a:extLst>
              <a:ext uri="{FF2B5EF4-FFF2-40B4-BE49-F238E27FC236}">
                <a16:creationId xmlns:a16="http://schemas.microsoft.com/office/drawing/2014/main" id="{DD42F71F-CB40-3461-D509-46164D75B00A}"/>
              </a:ext>
            </a:extLst>
          </p:cNvPr>
          <p:cNvGrpSpPr/>
          <p:nvPr/>
        </p:nvGrpSpPr>
        <p:grpSpPr>
          <a:xfrm>
            <a:off x="4180250" y="424381"/>
            <a:ext cx="2465679" cy="1646887"/>
            <a:chOff x="2036874" y="2374727"/>
            <a:chExt cx="2800200" cy="1870320"/>
          </a:xfrm>
        </p:grpSpPr>
        <p:grpSp>
          <p:nvGrpSpPr>
            <p:cNvPr id="8" name="Group 7">
              <a:extLst>
                <a:ext uri="{FF2B5EF4-FFF2-40B4-BE49-F238E27FC236}">
                  <a16:creationId xmlns:a16="http://schemas.microsoft.com/office/drawing/2014/main" id="{4F161A45-C7C2-A87F-D5F9-6999A82A8ACB}"/>
                </a:ext>
              </a:extLst>
            </p:cNvPr>
            <p:cNvGrpSpPr/>
            <p:nvPr/>
          </p:nvGrpSpPr>
          <p:grpSpPr>
            <a:xfrm>
              <a:off x="2036874" y="2626016"/>
              <a:ext cx="2800200" cy="1619031"/>
              <a:chOff x="3556223" y="1933441"/>
              <a:chExt cx="5160599" cy="3021163"/>
            </a:xfrm>
          </p:grpSpPr>
          <p:pic>
            <p:nvPicPr>
              <p:cNvPr id="11" name="Picture 10" descr="Shape&#10;&#10;Description automatically generated with medium confidence">
                <a:extLst>
                  <a:ext uri="{FF2B5EF4-FFF2-40B4-BE49-F238E27FC236}">
                    <a16:creationId xmlns:a16="http://schemas.microsoft.com/office/drawing/2014/main" id="{4A347C7E-8B7D-6263-C697-54D54D768D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12" name="TextBox 11">
                <a:extLst>
                  <a:ext uri="{FF2B5EF4-FFF2-40B4-BE49-F238E27FC236}">
                    <a16:creationId xmlns:a16="http://schemas.microsoft.com/office/drawing/2014/main" id="{92BABFC6-FFBE-9F62-700B-F6F0A99A57B0}"/>
                  </a:ext>
                </a:extLst>
              </p:cNvPr>
              <p:cNvSpPr txBox="1"/>
              <p:nvPr/>
            </p:nvSpPr>
            <p:spPr>
              <a:xfrm>
                <a:off x="3767963" y="3279897"/>
                <a:ext cx="1478043" cy="489178"/>
              </a:xfrm>
              <a:prstGeom prst="rect">
                <a:avLst/>
              </a:prstGeom>
              <a:noFill/>
            </p:spPr>
            <p:txBody>
              <a:bodyPr wrap="square" rtlCol="0">
                <a:spAutoFit/>
              </a:bodyPr>
              <a:lstStyle/>
              <a:p>
                <a:r>
                  <a:rPr lang="sv-SE" sz="9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Lyssna</a:t>
                </a:r>
              </a:p>
            </p:txBody>
          </p:sp>
          <p:sp>
            <p:nvSpPr>
              <p:cNvPr id="13" name="TextBox 12">
                <a:extLst>
                  <a:ext uri="{FF2B5EF4-FFF2-40B4-BE49-F238E27FC236}">
                    <a16:creationId xmlns:a16="http://schemas.microsoft.com/office/drawing/2014/main" id="{4DC05617-7980-34EF-92DC-DFD7436331F7}"/>
                  </a:ext>
                </a:extLst>
              </p:cNvPr>
              <p:cNvSpPr txBox="1"/>
              <p:nvPr/>
            </p:nvSpPr>
            <p:spPr>
              <a:xfrm>
                <a:off x="4993390" y="2162759"/>
                <a:ext cx="1995993" cy="782687"/>
              </a:xfrm>
              <a:prstGeom prst="rect">
                <a:avLst/>
              </a:prstGeom>
              <a:noFill/>
            </p:spPr>
            <p:txBody>
              <a:bodyPr wrap="square" rtlCol="0">
                <a:spAutoFit/>
              </a:bodyPr>
              <a:lstStyle/>
              <a:p>
                <a:pPr algn="ctr"/>
                <a:r>
                  <a:rPr lang="sv-SE" sz="9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14" name="TextBox 13">
                <a:extLst>
                  <a:ext uri="{FF2B5EF4-FFF2-40B4-BE49-F238E27FC236}">
                    <a16:creationId xmlns:a16="http://schemas.microsoft.com/office/drawing/2014/main" id="{A5803764-868F-13DF-9C57-7DD98D31C1A9}"/>
                  </a:ext>
                </a:extLst>
              </p:cNvPr>
              <p:cNvSpPr txBox="1"/>
              <p:nvPr/>
            </p:nvSpPr>
            <p:spPr>
              <a:xfrm>
                <a:off x="4982877" y="4039167"/>
                <a:ext cx="2197803" cy="782687"/>
              </a:xfrm>
              <a:prstGeom prst="rect">
                <a:avLst/>
              </a:prstGeom>
              <a:noFill/>
            </p:spPr>
            <p:txBody>
              <a:bodyPr wrap="square" rtlCol="0">
                <a:spAutoFit/>
              </a:bodyPr>
              <a:lstStyle/>
              <a:p>
                <a:pPr algn="ctr"/>
                <a:r>
                  <a:rPr lang="sv-SE" sz="9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15" name="TextBox 14">
                <a:extLst>
                  <a:ext uri="{FF2B5EF4-FFF2-40B4-BE49-F238E27FC236}">
                    <a16:creationId xmlns:a16="http://schemas.microsoft.com/office/drawing/2014/main" id="{D8AABB7C-F397-ACDC-F925-2C1B82923C51}"/>
                  </a:ext>
                </a:extLst>
              </p:cNvPr>
              <p:cNvSpPr txBox="1"/>
              <p:nvPr/>
            </p:nvSpPr>
            <p:spPr>
              <a:xfrm>
                <a:off x="6828701" y="3166677"/>
                <a:ext cx="1888121" cy="489178"/>
              </a:xfrm>
              <a:prstGeom prst="rect">
                <a:avLst/>
              </a:prstGeom>
              <a:noFill/>
            </p:spPr>
            <p:txBody>
              <a:bodyPr wrap="square" rtlCol="0">
                <a:spAutoFit/>
              </a:bodyPr>
              <a:lstStyle/>
              <a:p>
                <a:r>
                  <a:rPr lang="sv-SE" sz="9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17" name="Straight Arrow Connector 16">
                <a:extLst>
                  <a:ext uri="{FF2B5EF4-FFF2-40B4-BE49-F238E27FC236}">
                    <a16:creationId xmlns:a16="http://schemas.microsoft.com/office/drawing/2014/main" id="{8D6D518E-9F58-D7EF-F318-D29E26112AC2}"/>
                  </a:ext>
                </a:extLst>
              </p:cNvPr>
              <p:cNvCxnSpPr>
                <a:cxnSpLocks/>
                <a:endCxn id="13" idx="1"/>
              </p:cNvCxnSpPr>
              <p:nvPr/>
            </p:nvCxnSpPr>
            <p:spPr>
              <a:xfrm flipV="1">
                <a:off x="4116600" y="2554102"/>
                <a:ext cx="876790" cy="6929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37B7CC-D469-B68E-7F39-5A13D1EC45CD}"/>
                  </a:ext>
                </a:extLst>
              </p:cNvPr>
              <p:cNvCxnSpPr>
                <a:cxnSpLocks/>
                <a:stCxn id="13" idx="3"/>
                <a:endCxn id="15" idx="0"/>
              </p:cNvCxnSpPr>
              <p:nvPr/>
            </p:nvCxnSpPr>
            <p:spPr>
              <a:xfrm>
                <a:off x="6989383" y="2554102"/>
                <a:ext cx="783379" cy="6125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C9628B-9B1B-6D44-AFBD-4C4F05D67D26}"/>
                  </a:ext>
                </a:extLst>
              </p:cNvPr>
              <p:cNvCxnSpPr>
                <a:cxnSpLocks/>
              </p:cNvCxnSpPr>
              <p:nvPr/>
            </p:nvCxnSpPr>
            <p:spPr>
              <a:xfrm>
                <a:off x="4316883" y="3797002"/>
                <a:ext cx="946562" cy="7031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AD80F4E-4E64-A2FF-0B9A-8D2AE8A764FA}"/>
                  </a:ext>
                </a:extLst>
              </p:cNvPr>
              <p:cNvCxnSpPr>
                <a:cxnSpLocks/>
                <a:endCxn id="15" idx="2"/>
              </p:cNvCxnSpPr>
              <p:nvPr/>
            </p:nvCxnSpPr>
            <p:spPr>
              <a:xfrm flipV="1">
                <a:off x="6766889" y="3655855"/>
                <a:ext cx="1005872" cy="8443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22DD2A9-C9E3-A949-35AE-7207C3F77C48}"/>
                  </a:ext>
                </a:extLst>
              </p:cNvPr>
              <p:cNvCxnSpPr>
                <a:cxnSpLocks/>
                <a:endCxn id="13" idx="2"/>
              </p:cNvCxnSpPr>
              <p:nvPr/>
            </p:nvCxnSpPr>
            <p:spPr>
              <a:xfrm flipH="1" flipV="1">
                <a:off x="5991386" y="2945446"/>
                <a:ext cx="2802" cy="116132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1528597C-456E-4E25-6DF1-68CD36D1CE8F}"/>
                </a:ext>
              </a:extLst>
            </p:cNvPr>
            <p:cNvSpPr txBox="1"/>
            <p:nvPr/>
          </p:nvSpPr>
          <p:spPr>
            <a:xfrm>
              <a:off x="2865894" y="2374727"/>
              <a:ext cx="999876" cy="244673"/>
            </a:xfrm>
            <a:prstGeom prst="rect">
              <a:avLst/>
            </a:prstGeom>
            <a:noFill/>
          </p:spPr>
          <p:txBody>
            <a:bodyPr wrap="square" rtlCol="0">
              <a:spAutoFit/>
            </a:bodyPr>
            <a:lstStyle/>
            <a:p>
              <a:pPr algn="ctr"/>
              <a:r>
                <a:rPr lang="sv-SE" sz="800" dirty="0">
                  <a:latin typeface="Lato Light" panose="020F0502020204030203" pitchFamily="34" charset="0"/>
                  <a:ea typeface="Lato Light" panose="020F0502020204030203" pitchFamily="34" charset="0"/>
                  <a:cs typeface="Lato Light" panose="020F0502020204030203" pitchFamily="34" charset="0"/>
                </a:rPr>
                <a:t>DIALOG</a:t>
              </a:r>
            </a:p>
          </p:txBody>
        </p:sp>
      </p:grpSp>
      <p:sp>
        <p:nvSpPr>
          <p:cNvPr id="35" name="Notched Right Arrow 34">
            <a:extLst>
              <a:ext uri="{FF2B5EF4-FFF2-40B4-BE49-F238E27FC236}">
                <a16:creationId xmlns:a16="http://schemas.microsoft.com/office/drawing/2014/main" id="{C7B4D0D1-B961-2878-C6AF-78B6C1EC4D38}"/>
              </a:ext>
            </a:extLst>
          </p:cNvPr>
          <p:cNvSpPr/>
          <p:nvPr/>
        </p:nvSpPr>
        <p:spPr>
          <a:xfrm rot="6878280" flipV="1">
            <a:off x="6194600" y="932530"/>
            <a:ext cx="460621" cy="159885"/>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2" name="Picture 1" descr="Logo&#10;&#10;Description automatically generated">
            <a:extLst>
              <a:ext uri="{FF2B5EF4-FFF2-40B4-BE49-F238E27FC236}">
                <a16:creationId xmlns:a16="http://schemas.microsoft.com/office/drawing/2014/main" id="{23789C66-4EF6-CF7C-0CE2-B08173A6DE77}"/>
              </a:ext>
            </a:extLst>
          </p:cNvPr>
          <p:cNvPicPr>
            <a:picLocks noChangeAspect="1"/>
          </p:cNvPicPr>
          <p:nvPr/>
        </p:nvPicPr>
        <p:blipFill>
          <a:blip r:embed="rId4"/>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389543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A89A1C3-A01C-D6E1-C33C-5839512F3598}"/>
              </a:ext>
            </a:extLst>
          </p:cNvPr>
          <p:cNvSpPr/>
          <p:nvPr/>
        </p:nvSpPr>
        <p:spPr>
          <a:xfrm>
            <a:off x="128256" y="1787997"/>
            <a:ext cx="6635355" cy="2699226"/>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28" name="TextBox 27">
            <a:extLst>
              <a:ext uri="{FF2B5EF4-FFF2-40B4-BE49-F238E27FC236}">
                <a16:creationId xmlns:a16="http://schemas.microsoft.com/office/drawing/2014/main" id="{42CD3FB4-F667-BE40-80C2-98F43F251CB4}"/>
              </a:ext>
            </a:extLst>
          </p:cNvPr>
          <p:cNvSpPr txBox="1"/>
          <p:nvPr/>
        </p:nvSpPr>
        <p:spPr>
          <a:xfrm>
            <a:off x="410289" y="4615039"/>
            <a:ext cx="6298654" cy="461665"/>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Nu ska det som beslutades, föreslogs eller det som parterna kom överens om genomföras och bli verklighet </a:t>
            </a:r>
          </a:p>
        </p:txBody>
      </p:sp>
      <p:grpSp>
        <p:nvGrpSpPr>
          <p:cNvPr id="47" name="Group 46">
            <a:extLst>
              <a:ext uri="{FF2B5EF4-FFF2-40B4-BE49-F238E27FC236}">
                <a16:creationId xmlns:a16="http://schemas.microsoft.com/office/drawing/2014/main" id="{06C7C74E-8CC0-B6F0-BFB1-16D822846565}"/>
              </a:ext>
            </a:extLst>
          </p:cNvPr>
          <p:cNvGrpSpPr/>
          <p:nvPr/>
        </p:nvGrpSpPr>
        <p:grpSpPr>
          <a:xfrm>
            <a:off x="180285" y="1787997"/>
            <a:ext cx="6557713" cy="2695541"/>
            <a:chOff x="164671" y="3473293"/>
            <a:chExt cx="6557713" cy="2695541"/>
          </a:xfrm>
        </p:grpSpPr>
        <p:pic>
          <p:nvPicPr>
            <p:cNvPr id="4" name="Picture 3" descr="Shape&#10;&#10;Description automatically generated with medium confidence">
              <a:extLst>
                <a:ext uri="{FF2B5EF4-FFF2-40B4-BE49-F238E27FC236}">
                  <a16:creationId xmlns:a16="http://schemas.microsoft.com/office/drawing/2014/main" id="{3724943C-696F-3142-BB6A-675AE6EE02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7548" y="4439032"/>
              <a:ext cx="1734836" cy="1027936"/>
            </a:xfrm>
            <a:prstGeom prst="rect">
              <a:avLst/>
            </a:prstGeom>
          </p:spPr>
        </p:pic>
        <p:sp>
          <p:nvSpPr>
            <p:cNvPr id="5" name="TextBox 4">
              <a:extLst>
                <a:ext uri="{FF2B5EF4-FFF2-40B4-BE49-F238E27FC236}">
                  <a16:creationId xmlns:a16="http://schemas.microsoft.com/office/drawing/2014/main" id="{965ADED4-933D-B943-9B57-DACDAD4DB933}"/>
                </a:ext>
              </a:extLst>
            </p:cNvPr>
            <p:cNvSpPr txBox="1"/>
            <p:nvPr/>
          </p:nvSpPr>
          <p:spPr>
            <a:xfrm>
              <a:off x="594525" y="4088087"/>
              <a:ext cx="875127" cy="404085"/>
            </a:xfrm>
            <a:prstGeom prst="rect">
              <a:avLst/>
            </a:prstGeom>
            <a:noFill/>
          </p:spPr>
          <p:txBody>
            <a:bodyPr wrap="square" rtlCol="0">
              <a:spAutoFit/>
            </a:bodyPr>
            <a:lstStyle/>
            <a:p>
              <a:pPr algn="ctr"/>
              <a:r>
                <a:rPr lang="sv-SE" sz="1013" dirty="0">
                  <a:latin typeface="Lato Light" panose="020F0502020204030203" pitchFamily="34" charset="0"/>
                  <a:ea typeface="Lato Light" panose="020F0502020204030203" pitchFamily="34" charset="0"/>
                  <a:cs typeface="Lato Light" panose="020F0502020204030203" pitchFamily="34" charset="0"/>
                </a:rPr>
                <a:t>FÖRBEREDA</a:t>
              </a:r>
            </a:p>
          </p:txBody>
        </p:sp>
        <p:sp>
          <p:nvSpPr>
            <p:cNvPr id="6" name="TextBox 5">
              <a:extLst>
                <a:ext uri="{FF2B5EF4-FFF2-40B4-BE49-F238E27FC236}">
                  <a16:creationId xmlns:a16="http://schemas.microsoft.com/office/drawing/2014/main" id="{E05FEF67-6A5B-144E-B33A-BF62ABBAF649}"/>
                </a:ext>
              </a:extLst>
            </p:cNvPr>
            <p:cNvSpPr txBox="1"/>
            <p:nvPr/>
          </p:nvSpPr>
          <p:spPr>
            <a:xfrm>
              <a:off x="5331648" y="4088087"/>
              <a:ext cx="1046636" cy="248209"/>
            </a:xfrm>
            <a:prstGeom prst="rect">
              <a:avLst/>
            </a:prstGeom>
            <a:noFill/>
          </p:spPr>
          <p:txBody>
            <a:bodyPr wrap="square" rtlCol="0">
              <a:spAutoFit/>
            </a:bodyPr>
            <a:lstStyle/>
            <a:p>
              <a:pPr algn="ctr"/>
              <a:r>
                <a:rPr lang="sv-SE" sz="1013"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GENOMFÖRA</a:t>
              </a:r>
            </a:p>
          </p:txBody>
        </p:sp>
        <p:sp>
          <p:nvSpPr>
            <p:cNvPr id="7" name="TextBox 6">
              <a:extLst>
                <a:ext uri="{FF2B5EF4-FFF2-40B4-BE49-F238E27FC236}">
                  <a16:creationId xmlns:a16="http://schemas.microsoft.com/office/drawing/2014/main" id="{093A1888-DD0B-DB48-8E01-AF79F20755B9}"/>
                </a:ext>
              </a:extLst>
            </p:cNvPr>
            <p:cNvSpPr txBox="1"/>
            <p:nvPr/>
          </p:nvSpPr>
          <p:spPr>
            <a:xfrm>
              <a:off x="826042" y="4849084"/>
              <a:ext cx="463713" cy="213585"/>
            </a:xfrm>
            <a:prstGeom prst="rect">
              <a:avLst/>
            </a:prstGeom>
            <a:noFill/>
          </p:spPr>
          <p:txBody>
            <a:bodyPr wrap="square" rtlCol="0">
              <a:spAutoFit/>
            </a:bodyPr>
            <a:lstStyle/>
            <a:p>
              <a:pPr algn="ctr"/>
              <a:r>
                <a:rPr lang="sv-SE" sz="788" dirty="0">
                  <a:latin typeface="Lato Light" panose="020F0502020204030203" pitchFamily="34" charset="0"/>
                  <a:ea typeface="Lato Light" panose="020F0502020204030203" pitchFamily="34" charset="0"/>
                  <a:cs typeface="Lato Light" panose="020F0502020204030203" pitchFamily="34" charset="0"/>
                </a:rPr>
                <a:t>Förstå</a:t>
              </a:r>
            </a:p>
          </p:txBody>
        </p:sp>
        <p:sp>
          <p:nvSpPr>
            <p:cNvPr id="8" name="TextBox 7">
              <a:extLst>
                <a:ext uri="{FF2B5EF4-FFF2-40B4-BE49-F238E27FC236}">
                  <a16:creationId xmlns:a16="http://schemas.microsoft.com/office/drawing/2014/main" id="{7842A5DF-309C-5945-94D1-1E0123843368}"/>
                </a:ext>
              </a:extLst>
            </p:cNvPr>
            <p:cNvSpPr txBox="1"/>
            <p:nvPr/>
          </p:nvSpPr>
          <p:spPr>
            <a:xfrm>
              <a:off x="1319651" y="4846728"/>
              <a:ext cx="532834" cy="213585"/>
            </a:xfrm>
            <a:prstGeom prst="rect">
              <a:avLst/>
            </a:prstGeom>
            <a:noFill/>
          </p:spPr>
          <p:txBody>
            <a:bodyPr wrap="square" rtlCol="0">
              <a:spAutoFit/>
            </a:bodyPr>
            <a:lstStyle/>
            <a:p>
              <a:pPr algn="ctr"/>
              <a:r>
                <a:rPr lang="sv-SE" sz="788" dirty="0">
                  <a:latin typeface="Lato Light" panose="020F0502020204030203" pitchFamily="34" charset="0"/>
                  <a:ea typeface="Lato Light" panose="020F0502020204030203" pitchFamily="34" charset="0"/>
                  <a:cs typeface="Lato Light" panose="020F0502020204030203" pitchFamily="34" charset="0"/>
                </a:rPr>
                <a:t>Planera</a:t>
              </a:r>
            </a:p>
          </p:txBody>
        </p:sp>
        <p:sp>
          <p:nvSpPr>
            <p:cNvPr id="9" name="TextBox 8">
              <a:extLst>
                <a:ext uri="{FF2B5EF4-FFF2-40B4-BE49-F238E27FC236}">
                  <a16:creationId xmlns:a16="http://schemas.microsoft.com/office/drawing/2014/main" id="{50F8E2BD-DB5A-EB41-ADCD-AEFCF5BDCE6A}"/>
                </a:ext>
              </a:extLst>
            </p:cNvPr>
            <p:cNvSpPr txBox="1"/>
            <p:nvPr/>
          </p:nvSpPr>
          <p:spPr>
            <a:xfrm>
              <a:off x="5533005" y="4861562"/>
              <a:ext cx="684619" cy="213585"/>
            </a:xfrm>
            <a:prstGeom prst="rect">
              <a:avLst/>
            </a:prstGeom>
            <a:noFill/>
          </p:spPr>
          <p:txBody>
            <a:bodyPr wrap="square" rtlCol="0">
              <a:spAutoFit/>
            </a:bodyPr>
            <a:lstStyle/>
            <a:p>
              <a:pPr algn="ctr"/>
              <a:r>
                <a:rPr lang="sv-SE" sz="788" dirty="0">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10" name="TextBox 9">
              <a:extLst>
                <a:ext uri="{FF2B5EF4-FFF2-40B4-BE49-F238E27FC236}">
                  <a16:creationId xmlns:a16="http://schemas.microsoft.com/office/drawing/2014/main" id="{AC72D232-5FC0-7944-B49D-6644E347D45D}"/>
                </a:ext>
              </a:extLst>
            </p:cNvPr>
            <p:cNvSpPr txBox="1"/>
            <p:nvPr/>
          </p:nvSpPr>
          <p:spPr>
            <a:xfrm>
              <a:off x="6160495" y="4869130"/>
              <a:ext cx="532834" cy="213585"/>
            </a:xfrm>
            <a:prstGeom prst="rect">
              <a:avLst/>
            </a:prstGeom>
            <a:noFill/>
          </p:spPr>
          <p:txBody>
            <a:bodyPr wrap="square" rtlCol="0">
              <a:spAutoFit/>
            </a:bodyPr>
            <a:lstStyle/>
            <a:p>
              <a:pPr algn="ctr"/>
              <a:r>
                <a:rPr lang="sv-SE" sz="788" dirty="0">
                  <a:latin typeface="Lato Light" panose="020F0502020204030203" pitchFamily="34" charset="0"/>
                  <a:ea typeface="Lato Light" panose="020F0502020204030203" pitchFamily="34" charset="0"/>
                  <a:cs typeface="Lato Light" panose="020F0502020204030203" pitchFamily="34" charset="0"/>
                </a:rPr>
                <a:t>Justera</a:t>
              </a:r>
            </a:p>
          </p:txBody>
        </p:sp>
        <p:sp>
          <p:nvSpPr>
            <p:cNvPr id="11" name="TextBox 10">
              <a:extLst>
                <a:ext uri="{FF2B5EF4-FFF2-40B4-BE49-F238E27FC236}">
                  <a16:creationId xmlns:a16="http://schemas.microsoft.com/office/drawing/2014/main" id="{B538878C-0FBF-BA4E-B46D-57D30E76964C}"/>
                </a:ext>
              </a:extLst>
            </p:cNvPr>
            <p:cNvSpPr txBox="1"/>
            <p:nvPr/>
          </p:nvSpPr>
          <p:spPr>
            <a:xfrm>
              <a:off x="5048659" y="4812873"/>
              <a:ext cx="622146" cy="334835"/>
            </a:xfrm>
            <a:prstGeom prst="rect">
              <a:avLst/>
            </a:prstGeom>
            <a:noFill/>
          </p:spPr>
          <p:txBody>
            <a:bodyPr wrap="square" rtlCol="0">
              <a:spAutoFit/>
            </a:bodyPr>
            <a:lstStyle/>
            <a:p>
              <a:pPr algn="ctr"/>
              <a:r>
                <a:rPr lang="sv-SE" sz="788" dirty="0">
                  <a:latin typeface="Lato Light" panose="020F0502020204030203" pitchFamily="34" charset="0"/>
                  <a:ea typeface="Lato Light" panose="020F0502020204030203" pitchFamily="34" charset="0"/>
                  <a:cs typeface="Lato Light" panose="020F0502020204030203" pitchFamily="34" charset="0"/>
                </a:rPr>
                <a:t>Gör och observera</a:t>
              </a:r>
            </a:p>
          </p:txBody>
        </p:sp>
        <p:grpSp>
          <p:nvGrpSpPr>
            <p:cNvPr id="12" name="Group 11">
              <a:extLst>
                <a:ext uri="{FF2B5EF4-FFF2-40B4-BE49-F238E27FC236}">
                  <a16:creationId xmlns:a16="http://schemas.microsoft.com/office/drawing/2014/main" id="{1C1C470B-A8CD-104D-867D-76AC8CE2AFB2}"/>
                </a:ext>
              </a:extLst>
            </p:cNvPr>
            <p:cNvGrpSpPr/>
            <p:nvPr/>
          </p:nvGrpSpPr>
          <p:grpSpPr>
            <a:xfrm>
              <a:off x="2000376" y="4111748"/>
              <a:ext cx="2868068" cy="1816285"/>
              <a:chOff x="3556223" y="1933441"/>
              <a:chExt cx="5098787" cy="3228952"/>
            </a:xfrm>
          </p:grpSpPr>
          <p:pic>
            <p:nvPicPr>
              <p:cNvPr id="13" name="Picture 12" descr="Shape&#10;&#10;Description automatically generated with medium confidence">
                <a:extLst>
                  <a:ext uri="{FF2B5EF4-FFF2-40B4-BE49-F238E27FC236}">
                    <a16:creationId xmlns:a16="http://schemas.microsoft.com/office/drawing/2014/main" id="{61527EB7-566C-CE4F-9FF5-354487F3D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14" name="TextBox 13">
                <a:extLst>
                  <a:ext uri="{FF2B5EF4-FFF2-40B4-BE49-F238E27FC236}">
                    <a16:creationId xmlns:a16="http://schemas.microsoft.com/office/drawing/2014/main" id="{29E968D7-5F3C-144D-B19B-1E345293A311}"/>
                  </a:ext>
                </a:extLst>
              </p:cNvPr>
              <p:cNvSpPr txBox="1"/>
              <p:nvPr/>
            </p:nvSpPr>
            <p:spPr>
              <a:xfrm>
                <a:off x="3767965" y="3279896"/>
                <a:ext cx="758739" cy="595262"/>
              </a:xfrm>
              <a:prstGeom prst="rect">
                <a:avLst/>
              </a:prstGeom>
              <a:noFill/>
            </p:spPr>
            <p:txBody>
              <a:bodyPr wrap="square" rtlCol="0">
                <a:spAutoFit/>
              </a:bodyPr>
              <a:lstStyle/>
              <a:p>
                <a:r>
                  <a:rPr lang="sv-SE" sz="788"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15" name="TextBox 14">
                <a:extLst>
                  <a:ext uri="{FF2B5EF4-FFF2-40B4-BE49-F238E27FC236}">
                    <a16:creationId xmlns:a16="http://schemas.microsoft.com/office/drawing/2014/main" id="{4074F579-54FC-524A-A4AE-93CBF5639054}"/>
                  </a:ext>
                </a:extLst>
              </p:cNvPr>
              <p:cNvSpPr txBox="1"/>
              <p:nvPr/>
            </p:nvSpPr>
            <p:spPr>
              <a:xfrm>
                <a:off x="5597597" y="2221478"/>
                <a:ext cx="982427" cy="810821"/>
              </a:xfrm>
              <a:prstGeom prst="rect">
                <a:avLst/>
              </a:prstGeom>
              <a:noFill/>
            </p:spPr>
            <p:txBody>
              <a:bodyPr wrap="square" rtlCol="0">
                <a:spAutoFit/>
              </a:bodyPr>
              <a:lstStyle/>
              <a:p>
                <a:pPr algn="ctr"/>
                <a:r>
                  <a:rPr lang="sv-SE" sz="788"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16" name="TextBox 15">
                <a:extLst>
                  <a:ext uri="{FF2B5EF4-FFF2-40B4-BE49-F238E27FC236}">
                    <a16:creationId xmlns:a16="http://schemas.microsoft.com/office/drawing/2014/main" id="{EABC13A3-1EF0-CB43-8AC7-F22BA56A798B}"/>
                  </a:ext>
                </a:extLst>
              </p:cNvPr>
              <p:cNvSpPr txBox="1"/>
              <p:nvPr/>
            </p:nvSpPr>
            <p:spPr>
              <a:xfrm>
                <a:off x="5614404" y="4136014"/>
                <a:ext cx="982427" cy="1026379"/>
              </a:xfrm>
              <a:prstGeom prst="rect">
                <a:avLst/>
              </a:prstGeom>
              <a:noFill/>
            </p:spPr>
            <p:txBody>
              <a:bodyPr wrap="square" rtlCol="0">
                <a:spAutoFit/>
              </a:bodyPr>
              <a:lstStyle/>
              <a:p>
                <a:pPr algn="ctr"/>
                <a:r>
                  <a:rPr lang="sv-SE" sz="788"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17" name="TextBox 16">
                <a:extLst>
                  <a:ext uri="{FF2B5EF4-FFF2-40B4-BE49-F238E27FC236}">
                    <a16:creationId xmlns:a16="http://schemas.microsoft.com/office/drawing/2014/main" id="{9B5A6BAA-B5B1-D64D-932C-717E35459581}"/>
                  </a:ext>
                </a:extLst>
              </p:cNvPr>
              <p:cNvSpPr txBox="1"/>
              <p:nvPr/>
            </p:nvSpPr>
            <p:spPr>
              <a:xfrm>
                <a:off x="7225188" y="3305068"/>
                <a:ext cx="1174035" cy="595262"/>
              </a:xfrm>
              <a:prstGeom prst="rect">
                <a:avLst/>
              </a:prstGeom>
              <a:noFill/>
            </p:spPr>
            <p:txBody>
              <a:bodyPr wrap="square" rtlCol="0">
                <a:spAutoFit/>
              </a:bodyPr>
              <a:lstStyle/>
              <a:p>
                <a:r>
                  <a:rPr lang="sv-SE" sz="788"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18" name="Straight Arrow Connector 17">
                <a:extLst>
                  <a:ext uri="{FF2B5EF4-FFF2-40B4-BE49-F238E27FC236}">
                    <a16:creationId xmlns:a16="http://schemas.microsoft.com/office/drawing/2014/main" id="{8218A3BE-209C-D942-B311-108500E45051}"/>
                  </a:ext>
                </a:extLst>
              </p:cNvPr>
              <p:cNvCxnSpPr>
                <a:cxnSpLocks/>
                <a:endCxn id="15" idx="1"/>
              </p:cNvCxnSpPr>
              <p:nvPr/>
            </p:nvCxnSpPr>
            <p:spPr>
              <a:xfrm flipV="1">
                <a:off x="4359329" y="2626890"/>
                <a:ext cx="1238268" cy="6450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DC3DD3-CF62-8D49-A2B9-526E54FF9020}"/>
                  </a:ext>
                </a:extLst>
              </p:cNvPr>
              <p:cNvCxnSpPr>
                <a:cxnSpLocks/>
                <a:endCxn id="17" idx="0"/>
              </p:cNvCxnSpPr>
              <p:nvPr/>
            </p:nvCxnSpPr>
            <p:spPr>
              <a:xfrm>
                <a:off x="6596831" y="2407647"/>
                <a:ext cx="1215376" cy="8974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1066862-CB52-8048-9E79-4B669CD3646C}"/>
                  </a:ext>
                </a:extLst>
              </p:cNvPr>
              <p:cNvCxnSpPr>
                <a:cxnSpLocks/>
                <a:stCxn id="14" idx="2"/>
                <a:endCxn id="16" idx="1"/>
              </p:cNvCxnSpPr>
              <p:nvPr/>
            </p:nvCxnSpPr>
            <p:spPr>
              <a:xfrm>
                <a:off x="4147336" y="3875159"/>
                <a:ext cx="1467068" cy="77404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C180FD-7D4B-8D4C-BE5D-A69962D79757}"/>
                  </a:ext>
                </a:extLst>
              </p:cNvPr>
              <p:cNvCxnSpPr>
                <a:cxnSpLocks/>
                <a:stCxn id="16" idx="3"/>
                <a:endCxn id="17" idx="2"/>
              </p:cNvCxnSpPr>
              <p:nvPr/>
            </p:nvCxnSpPr>
            <p:spPr>
              <a:xfrm flipV="1">
                <a:off x="6596831" y="3900330"/>
                <a:ext cx="1215376" cy="7488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70F425-C458-AE40-8ED4-0C9F51F326FB}"/>
                  </a:ext>
                </a:extLst>
              </p:cNvPr>
              <p:cNvCxnSpPr>
                <a:cxnSpLocks/>
                <a:stCxn id="16" idx="0"/>
                <a:endCxn id="15" idx="2"/>
              </p:cNvCxnSpPr>
              <p:nvPr/>
            </p:nvCxnSpPr>
            <p:spPr>
              <a:xfrm flipH="1" flipV="1">
                <a:off x="6088811" y="3032300"/>
                <a:ext cx="16807" cy="110371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280BFBE3-767C-6244-A9DB-073C6FEB8D02}"/>
                </a:ext>
              </a:extLst>
            </p:cNvPr>
            <p:cNvSpPr txBox="1"/>
            <p:nvPr/>
          </p:nvSpPr>
          <p:spPr>
            <a:xfrm>
              <a:off x="224508" y="4849084"/>
              <a:ext cx="570394" cy="334835"/>
            </a:xfrm>
            <a:prstGeom prst="rect">
              <a:avLst/>
            </a:prstGeom>
            <a:noFill/>
          </p:spPr>
          <p:txBody>
            <a:bodyPr wrap="square" rtlCol="0">
              <a:spAutoFit/>
            </a:bodyPr>
            <a:lstStyle/>
            <a:p>
              <a:r>
                <a:rPr lang="sv-SE" sz="788" dirty="0">
                  <a:latin typeface="Lato Light" panose="020F0502020204030203" pitchFamily="34" charset="0"/>
                  <a:ea typeface="Lato Light" panose="020F0502020204030203" pitchFamily="34" charset="0"/>
                  <a:cs typeface="Lato Light" panose="020F0502020204030203" pitchFamily="34" charset="0"/>
                </a:rPr>
                <a:t>Observera</a:t>
              </a:r>
            </a:p>
          </p:txBody>
        </p:sp>
        <p:pic>
          <p:nvPicPr>
            <p:cNvPr id="24" name="Picture 23" descr="Shape&#10;&#10;Description automatically generated with medium confidence">
              <a:extLst>
                <a:ext uri="{FF2B5EF4-FFF2-40B4-BE49-F238E27FC236}">
                  <a16:creationId xmlns:a16="http://schemas.microsoft.com/office/drawing/2014/main" id="{8AB61889-9450-5242-93AB-D97B5714F8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671" y="4419321"/>
              <a:ext cx="1734836" cy="1027936"/>
            </a:xfrm>
            <a:prstGeom prst="rect">
              <a:avLst/>
            </a:prstGeom>
          </p:spPr>
        </p:pic>
        <p:sp>
          <p:nvSpPr>
            <p:cNvPr id="25" name="TextBox 24">
              <a:extLst>
                <a:ext uri="{FF2B5EF4-FFF2-40B4-BE49-F238E27FC236}">
                  <a16:creationId xmlns:a16="http://schemas.microsoft.com/office/drawing/2014/main" id="{759A3B63-41DF-684E-A50D-00627BB8746F}"/>
                </a:ext>
              </a:extLst>
            </p:cNvPr>
            <p:cNvSpPr txBox="1"/>
            <p:nvPr/>
          </p:nvSpPr>
          <p:spPr>
            <a:xfrm>
              <a:off x="2987392" y="3776650"/>
              <a:ext cx="875127" cy="248209"/>
            </a:xfrm>
            <a:prstGeom prst="rect">
              <a:avLst/>
            </a:prstGeom>
            <a:noFill/>
          </p:spPr>
          <p:txBody>
            <a:bodyPr wrap="square" rtlCol="0">
              <a:spAutoFit/>
            </a:bodyPr>
            <a:lstStyle/>
            <a:p>
              <a:pPr algn="ctr"/>
              <a:r>
                <a:rPr lang="sv-SE" sz="1013" dirty="0">
                  <a:latin typeface="Lato Light" panose="020F0502020204030203" pitchFamily="34" charset="0"/>
                  <a:ea typeface="Lato Light" panose="020F0502020204030203" pitchFamily="34" charset="0"/>
                  <a:cs typeface="Lato Light" panose="020F0502020204030203" pitchFamily="34" charset="0"/>
                </a:rPr>
                <a:t>SAMTALA</a:t>
              </a:r>
            </a:p>
          </p:txBody>
        </p:sp>
        <p:sp>
          <p:nvSpPr>
            <p:cNvPr id="26" name="Rectangle 25">
              <a:extLst>
                <a:ext uri="{FF2B5EF4-FFF2-40B4-BE49-F238E27FC236}">
                  <a16:creationId xmlns:a16="http://schemas.microsoft.com/office/drawing/2014/main" id="{800DE359-9F7C-CC4D-B1EB-A53FBF54EE00}"/>
                </a:ext>
              </a:extLst>
            </p:cNvPr>
            <p:cNvSpPr/>
            <p:nvPr/>
          </p:nvSpPr>
          <p:spPr>
            <a:xfrm>
              <a:off x="164671" y="3473293"/>
              <a:ext cx="4831959" cy="2695541"/>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27" name="Notched Right Arrow 26">
              <a:extLst>
                <a:ext uri="{FF2B5EF4-FFF2-40B4-BE49-F238E27FC236}">
                  <a16:creationId xmlns:a16="http://schemas.microsoft.com/office/drawing/2014/main" id="{2AFC98A6-B965-D243-9B7A-FCDAEE8730E2}"/>
                </a:ext>
              </a:extLst>
            </p:cNvPr>
            <p:cNvSpPr/>
            <p:nvPr/>
          </p:nvSpPr>
          <p:spPr>
            <a:xfrm rot="3576960" flipV="1">
              <a:off x="5333375" y="3645161"/>
              <a:ext cx="460621" cy="270119"/>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grpSp>
      <p:sp>
        <p:nvSpPr>
          <p:cNvPr id="48" name="Rectangle 47">
            <a:extLst>
              <a:ext uri="{FF2B5EF4-FFF2-40B4-BE49-F238E27FC236}">
                <a16:creationId xmlns:a16="http://schemas.microsoft.com/office/drawing/2014/main" id="{E25DB86D-F5D6-AA87-B4FB-4CC8F90BB0EA}"/>
              </a:ext>
            </a:extLst>
          </p:cNvPr>
          <p:cNvSpPr/>
          <p:nvPr/>
        </p:nvSpPr>
        <p:spPr>
          <a:xfrm>
            <a:off x="221680" y="235367"/>
            <a:ext cx="6414639" cy="1443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itle 1">
            <a:extLst>
              <a:ext uri="{FF2B5EF4-FFF2-40B4-BE49-F238E27FC236}">
                <a16:creationId xmlns:a16="http://schemas.microsoft.com/office/drawing/2014/main" id="{D8C6D2A6-BD4A-A114-7C44-A46FC33A6C40}"/>
              </a:ext>
            </a:extLst>
          </p:cNvPr>
          <p:cNvSpPr txBox="1">
            <a:spLocks/>
          </p:cNvSpPr>
          <p:nvPr/>
        </p:nvSpPr>
        <p:spPr>
          <a:xfrm>
            <a:off x="410289" y="543751"/>
            <a:ext cx="6092410" cy="745629"/>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solidFill>
                  <a:schemeClr val="bg1"/>
                </a:solidFill>
              </a:rPr>
              <a:t>GENOMFÖRANDE</a:t>
            </a:r>
          </a:p>
        </p:txBody>
      </p:sp>
      <p:grpSp>
        <p:nvGrpSpPr>
          <p:cNvPr id="50" name="Group 49">
            <a:extLst>
              <a:ext uri="{FF2B5EF4-FFF2-40B4-BE49-F238E27FC236}">
                <a16:creationId xmlns:a16="http://schemas.microsoft.com/office/drawing/2014/main" id="{9BB77A35-928E-D155-145F-AA85F1D41074}"/>
              </a:ext>
            </a:extLst>
          </p:cNvPr>
          <p:cNvGrpSpPr/>
          <p:nvPr/>
        </p:nvGrpSpPr>
        <p:grpSpPr>
          <a:xfrm>
            <a:off x="1251175" y="5142429"/>
            <a:ext cx="4410635" cy="4643063"/>
            <a:chOff x="1251175" y="5142429"/>
            <a:chExt cx="4410635" cy="4643063"/>
          </a:xfrm>
        </p:grpSpPr>
        <p:sp>
          <p:nvSpPr>
            <p:cNvPr id="51" name="Rectangle 50">
              <a:extLst>
                <a:ext uri="{FF2B5EF4-FFF2-40B4-BE49-F238E27FC236}">
                  <a16:creationId xmlns:a16="http://schemas.microsoft.com/office/drawing/2014/main" id="{107C6CE3-7BD5-3A40-9B01-391BD08CD070}"/>
                </a:ext>
              </a:extLst>
            </p:cNvPr>
            <p:cNvSpPr/>
            <p:nvPr/>
          </p:nvSpPr>
          <p:spPr>
            <a:xfrm>
              <a:off x="1251175" y="5142429"/>
              <a:ext cx="4410635" cy="4643063"/>
            </a:xfrm>
            <a:prstGeom prst="rect">
              <a:avLst/>
            </a:prstGeom>
            <a:solidFill>
              <a:srgbClr val="FBE5D6">
                <a:alpha val="4012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2" name="Picture 51">
              <a:extLst>
                <a:ext uri="{FF2B5EF4-FFF2-40B4-BE49-F238E27FC236}">
                  <a16:creationId xmlns:a16="http://schemas.microsoft.com/office/drawing/2014/main" id="{7CD4B6FC-2D1E-1115-3AAF-10D255E620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7569" y="5553111"/>
              <a:ext cx="3982862" cy="3745738"/>
            </a:xfrm>
            <a:prstGeom prst="rect">
              <a:avLst/>
            </a:prstGeom>
            <a:solidFill>
              <a:srgbClr val="FBE5D6">
                <a:alpha val="0"/>
              </a:srgbClr>
            </a:solidFill>
          </p:spPr>
        </p:pic>
        <p:sp>
          <p:nvSpPr>
            <p:cNvPr id="53" name="TextBox 52">
              <a:extLst>
                <a:ext uri="{FF2B5EF4-FFF2-40B4-BE49-F238E27FC236}">
                  <a16:creationId xmlns:a16="http://schemas.microsoft.com/office/drawing/2014/main" id="{4455E13E-9AEF-6853-4139-309C1DE272C5}"/>
                </a:ext>
              </a:extLst>
            </p:cNvPr>
            <p:cNvSpPr txBox="1"/>
            <p:nvPr/>
          </p:nvSpPr>
          <p:spPr>
            <a:xfrm>
              <a:off x="2680445" y="6601038"/>
              <a:ext cx="1136809" cy="276999"/>
            </a:xfrm>
            <a:prstGeom prst="rect">
              <a:avLst/>
            </a:prstGeom>
            <a:noFill/>
          </p:spPr>
          <p:txBody>
            <a:bodyPr wrap="square" rtlCol="0">
              <a:spAutoFit/>
            </a:bodyPr>
            <a:lstStyle/>
            <a:p>
              <a:pPr algn="ctr"/>
              <a:r>
                <a:rPr lang="sv-SE" sz="120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FÖRBEREDA</a:t>
              </a:r>
              <a:endParaRPr lang="sv-SE" sz="105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4" name="TextBox 53">
              <a:extLst>
                <a:ext uri="{FF2B5EF4-FFF2-40B4-BE49-F238E27FC236}">
                  <a16:creationId xmlns:a16="http://schemas.microsoft.com/office/drawing/2014/main" id="{45ECB959-54E9-F5A9-3B89-59DD59E0A5AE}"/>
                </a:ext>
              </a:extLst>
            </p:cNvPr>
            <p:cNvSpPr txBox="1"/>
            <p:nvPr/>
          </p:nvSpPr>
          <p:spPr>
            <a:xfrm>
              <a:off x="2286000" y="7260680"/>
              <a:ext cx="828000" cy="261610"/>
            </a:xfrm>
            <a:prstGeom prst="rect">
              <a:avLst/>
            </a:prstGeom>
            <a:solidFill>
              <a:schemeClr val="bg1">
                <a:alpha val="91000"/>
              </a:schemeClr>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Observera</a:t>
              </a:r>
            </a:p>
          </p:txBody>
        </p:sp>
        <p:sp>
          <p:nvSpPr>
            <p:cNvPr id="55" name="TextBox 54">
              <a:extLst>
                <a:ext uri="{FF2B5EF4-FFF2-40B4-BE49-F238E27FC236}">
                  <a16:creationId xmlns:a16="http://schemas.microsoft.com/office/drawing/2014/main" id="{A6FB1F07-D159-57F7-5529-BD7E208AB5A8}"/>
                </a:ext>
              </a:extLst>
            </p:cNvPr>
            <p:cNvSpPr txBox="1"/>
            <p:nvPr/>
          </p:nvSpPr>
          <p:spPr>
            <a:xfrm>
              <a:off x="3136792" y="7943925"/>
              <a:ext cx="584413" cy="261610"/>
            </a:xfrm>
            <a:prstGeom prst="rect">
              <a:avLst/>
            </a:prstGeom>
            <a:solidFill>
              <a:schemeClr val="bg1">
                <a:alpha val="91000"/>
              </a:schemeClr>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Förstå </a:t>
              </a:r>
            </a:p>
          </p:txBody>
        </p:sp>
        <p:sp>
          <p:nvSpPr>
            <p:cNvPr id="56" name="TextBox 55">
              <a:extLst>
                <a:ext uri="{FF2B5EF4-FFF2-40B4-BE49-F238E27FC236}">
                  <a16:creationId xmlns:a16="http://schemas.microsoft.com/office/drawing/2014/main" id="{F2944D06-F9A1-CCAE-F05E-AA2A4350B1D5}"/>
                </a:ext>
              </a:extLst>
            </p:cNvPr>
            <p:cNvSpPr txBox="1"/>
            <p:nvPr/>
          </p:nvSpPr>
          <p:spPr>
            <a:xfrm>
              <a:off x="3812653" y="7129875"/>
              <a:ext cx="658462" cy="261610"/>
            </a:xfrm>
            <a:prstGeom prst="rect">
              <a:avLst/>
            </a:prstGeom>
            <a:solidFill>
              <a:schemeClr val="bg1">
                <a:alpha val="91000"/>
              </a:schemeClr>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Planera</a:t>
              </a:r>
            </a:p>
          </p:txBody>
        </p:sp>
        <p:sp>
          <p:nvSpPr>
            <p:cNvPr id="57" name="TextBox 56">
              <a:extLst>
                <a:ext uri="{FF2B5EF4-FFF2-40B4-BE49-F238E27FC236}">
                  <a16:creationId xmlns:a16="http://schemas.microsoft.com/office/drawing/2014/main" id="{FC0F79F0-C711-063A-B902-365A14EDDF6B}"/>
                </a:ext>
              </a:extLst>
            </p:cNvPr>
            <p:cNvSpPr txBox="1"/>
            <p:nvPr/>
          </p:nvSpPr>
          <p:spPr>
            <a:xfrm>
              <a:off x="2680445" y="5877180"/>
              <a:ext cx="1136809" cy="276999"/>
            </a:xfrm>
            <a:prstGeom prst="rect">
              <a:avLst/>
            </a:prstGeom>
            <a:noFill/>
          </p:spPr>
          <p:txBody>
            <a:bodyPr wrap="square" rtlCol="0">
              <a:spAutoFit/>
            </a:bodyPr>
            <a:lstStyle/>
            <a:p>
              <a:pPr algn="ctr"/>
              <a:r>
                <a:rPr lang="sv-SE" sz="120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SAMTALA</a:t>
              </a:r>
              <a:endParaRPr lang="sv-SE" sz="105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8" name="TextBox 57">
              <a:extLst>
                <a:ext uri="{FF2B5EF4-FFF2-40B4-BE49-F238E27FC236}">
                  <a16:creationId xmlns:a16="http://schemas.microsoft.com/office/drawing/2014/main" id="{0DEA3FC4-F352-BEB2-574C-3D8E220D6B97}"/>
                </a:ext>
              </a:extLst>
            </p:cNvPr>
            <p:cNvSpPr txBox="1"/>
            <p:nvPr/>
          </p:nvSpPr>
          <p:spPr>
            <a:xfrm>
              <a:off x="1804956" y="7004651"/>
              <a:ext cx="612000" cy="261610"/>
            </a:xfrm>
            <a:prstGeom prst="rect">
              <a:avLst/>
            </a:prstGeom>
            <a:solidFill>
              <a:schemeClr val="bg1"/>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Lyssna </a:t>
              </a:r>
            </a:p>
          </p:txBody>
        </p:sp>
        <p:sp>
          <p:nvSpPr>
            <p:cNvPr id="59" name="TextBox 58">
              <a:extLst>
                <a:ext uri="{FF2B5EF4-FFF2-40B4-BE49-F238E27FC236}">
                  <a16:creationId xmlns:a16="http://schemas.microsoft.com/office/drawing/2014/main" id="{6B7D3E75-6324-EDFF-D7ED-4D2AE229E79F}"/>
                </a:ext>
              </a:extLst>
            </p:cNvPr>
            <p:cNvSpPr txBox="1"/>
            <p:nvPr/>
          </p:nvSpPr>
          <p:spPr>
            <a:xfrm>
              <a:off x="2081380" y="8331834"/>
              <a:ext cx="1014193" cy="261610"/>
            </a:xfrm>
            <a:prstGeom prst="rect">
              <a:avLst/>
            </a:prstGeom>
            <a:solidFill>
              <a:schemeClr val="bg1"/>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Utforskande</a:t>
              </a:r>
            </a:p>
          </p:txBody>
        </p:sp>
        <p:sp>
          <p:nvSpPr>
            <p:cNvPr id="60" name="TextBox 59">
              <a:extLst>
                <a:ext uri="{FF2B5EF4-FFF2-40B4-BE49-F238E27FC236}">
                  <a16:creationId xmlns:a16="http://schemas.microsoft.com/office/drawing/2014/main" id="{2BCF1885-6781-F2C2-B352-C37CD419F92A}"/>
                </a:ext>
              </a:extLst>
            </p:cNvPr>
            <p:cNvSpPr txBox="1"/>
            <p:nvPr/>
          </p:nvSpPr>
          <p:spPr>
            <a:xfrm>
              <a:off x="3829560" y="8367181"/>
              <a:ext cx="972000" cy="261610"/>
            </a:xfrm>
            <a:prstGeom prst="rect">
              <a:avLst/>
            </a:prstGeom>
            <a:solidFill>
              <a:schemeClr val="bg1"/>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Generativa </a:t>
              </a:r>
            </a:p>
          </p:txBody>
        </p:sp>
        <p:sp>
          <p:nvSpPr>
            <p:cNvPr id="61" name="TextBox 60">
              <a:extLst>
                <a:ext uri="{FF2B5EF4-FFF2-40B4-BE49-F238E27FC236}">
                  <a16:creationId xmlns:a16="http://schemas.microsoft.com/office/drawing/2014/main" id="{714915FF-9C30-C485-92A0-F57728175113}"/>
                </a:ext>
              </a:extLst>
            </p:cNvPr>
            <p:cNvSpPr txBox="1"/>
            <p:nvPr/>
          </p:nvSpPr>
          <p:spPr>
            <a:xfrm>
              <a:off x="4346219" y="6878651"/>
              <a:ext cx="972000" cy="261610"/>
            </a:xfrm>
            <a:prstGeom prst="rect">
              <a:avLst/>
            </a:prstGeom>
            <a:solidFill>
              <a:schemeClr val="bg1"/>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Konkretisera </a:t>
              </a:r>
            </a:p>
          </p:txBody>
        </p:sp>
        <p:sp>
          <p:nvSpPr>
            <p:cNvPr id="62" name="TextBox 61">
              <a:extLst>
                <a:ext uri="{FF2B5EF4-FFF2-40B4-BE49-F238E27FC236}">
                  <a16:creationId xmlns:a16="http://schemas.microsoft.com/office/drawing/2014/main" id="{D4E556BA-63B7-E976-F817-8E802CAC2A6E}"/>
                </a:ext>
              </a:extLst>
            </p:cNvPr>
            <p:cNvSpPr txBox="1"/>
            <p:nvPr/>
          </p:nvSpPr>
          <p:spPr>
            <a:xfrm>
              <a:off x="3075180" y="8628791"/>
              <a:ext cx="817474" cy="261610"/>
            </a:xfrm>
            <a:prstGeom prst="rect">
              <a:avLst/>
            </a:prstGeom>
            <a:solidFill>
              <a:schemeClr val="bg1"/>
            </a:solidFill>
          </p:spPr>
          <p:txBody>
            <a:bodyPr wrap="square" rtlCol="0">
              <a:spAutoFit/>
            </a:bodyPr>
            <a:lstStyle/>
            <a:p>
              <a:pPr algn="ctr"/>
              <a:r>
                <a:rPr lang="sv-SE" sz="11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DIALOG </a:t>
              </a:r>
            </a:p>
          </p:txBody>
        </p:sp>
        <p:sp>
          <p:nvSpPr>
            <p:cNvPr id="63" name="TextBox 62">
              <a:extLst>
                <a:ext uri="{FF2B5EF4-FFF2-40B4-BE49-F238E27FC236}">
                  <a16:creationId xmlns:a16="http://schemas.microsoft.com/office/drawing/2014/main" id="{38B80C0C-10BC-A706-0C5D-562EA57DD79B}"/>
                </a:ext>
              </a:extLst>
            </p:cNvPr>
            <p:cNvSpPr txBox="1"/>
            <p:nvPr/>
          </p:nvSpPr>
          <p:spPr>
            <a:xfrm>
              <a:off x="2589509" y="5282145"/>
              <a:ext cx="1318679" cy="276999"/>
            </a:xfrm>
            <a:prstGeom prst="rect">
              <a:avLst/>
            </a:prstGeom>
            <a:noFill/>
          </p:spPr>
          <p:txBody>
            <a:bodyPr wrap="square" rtlCol="0">
              <a:spAutoFit/>
            </a:bodyPr>
            <a:lstStyle/>
            <a:p>
              <a:pPr algn="ctr"/>
              <a:r>
                <a:rPr lang="sv-SE" sz="12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GENOMFÖRA</a:t>
              </a:r>
              <a:endParaRPr lang="sv-SE" sz="1050" b="1" dirty="0">
                <a:solidFill>
                  <a:srgbClr val="C00000"/>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65" name="TextBox 64">
            <a:extLst>
              <a:ext uri="{FF2B5EF4-FFF2-40B4-BE49-F238E27FC236}">
                <a16:creationId xmlns:a16="http://schemas.microsoft.com/office/drawing/2014/main" id="{AF6B0132-CC0F-90C5-4169-63DD576935D6}"/>
              </a:ext>
            </a:extLst>
          </p:cNvPr>
          <p:cNvSpPr txBox="1"/>
          <p:nvPr/>
        </p:nvSpPr>
        <p:spPr>
          <a:xfrm>
            <a:off x="1305369" y="6518008"/>
            <a:ext cx="887909" cy="430887"/>
          </a:xfrm>
          <a:prstGeom prst="rect">
            <a:avLst/>
          </a:prstGeom>
          <a:solidFill>
            <a:schemeClr val="bg1"/>
          </a:solidFill>
        </p:spPr>
        <p:txBody>
          <a:bodyPr wrap="square" rtlCol="0">
            <a:spAutoFit/>
          </a:bodyPr>
          <a:lstStyle/>
          <a:p>
            <a:pPr algn="ctr"/>
            <a:r>
              <a:rPr lang="sv-SE" sz="11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Observera resultaten </a:t>
            </a:r>
          </a:p>
        </p:txBody>
      </p:sp>
      <p:sp>
        <p:nvSpPr>
          <p:cNvPr id="66" name="TextBox 65">
            <a:extLst>
              <a:ext uri="{FF2B5EF4-FFF2-40B4-BE49-F238E27FC236}">
                <a16:creationId xmlns:a16="http://schemas.microsoft.com/office/drawing/2014/main" id="{1F367587-5AEC-1A4A-6D78-E673AFEB733B}"/>
              </a:ext>
            </a:extLst>
          </p:cNvPr>
          <p:cNvSpPr txBox="1"/>
          <p:nvPr/>
        </p:nvSpPr>
        <p:spPr>
          <a:xfrm>
            <a:off x="3020279" y="9177553"/>
            <a:ext cx="887909" cy="261610"/>
          </a:xfrm>
          <a:prstGeom prst="rect">
            <a:avLst/>
          </a:prstGeom>
          <a:solidFill>
            <a:schemeClr val="bg1"/>
          </a:solidFill>
        </p:spPr>
        <p:txBody>
          <a:bodyPr wrap="square" rtlCol="0">
            <a:spAutoFit/>
          </a:bodyPr>
          <a:lstStyle/>
          <a:p>
            <a:pPr algn="ctr"/>
            <a:r>
              <a:rPr lang="sv-SE" sz="11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67" name="TextBox 66">
            <a:extLst>
              <a:ext uri="{FF2B5EF4-FFF2-40B4-BE49-F238E27FC236}">
                <a16:creationId xmlns:a16="http://schemas.microsoft.com/office/drawing/2014/main" id="{C5EC34AA-934D-D7B7-0827-26B3C83C0D9D}"/>
              </a:ext>
            </a:extLst>
          </p:cNvPr>
          <p:cNvSpPr txBox="1"/>
          <p:nvPr/>
        </p:nvSpPr>
        <p:spPr>
          <a:xfrm>
            <a:off x="4890156" y="6538225"/>
            <a:ext cx="887909" cy="261610"/>
          </a:xfrm>
          <a:prstGeom prst="rect">
            <a:avLst/>
          </a:prstGeom>
          <a:solidFill>
            <a:schemeClr val="bg1"/>
          </a:solidFill>
        </p:spPr>
        <p:txBody>
          <a:bodyPr wrap="square" rtlCol="0">
            <a:spAutoFit/>
          </a:bodyPr>
          <a:lstStyle/>
          <a:p>
            <a:pPr algn="ctr"/>
            <a:r>
              <a:rPr lang="sv-SE" sz="11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Justera</a:t>
            </a:r>
          </a:p>
        </p:txBody>
      </p:sp>
      <p:pic>
        <p:nvPicPr>
          <p:cNvPr id="2" name="Picture 1" descr="Logo&#10;&#10;Description automatically generated">
            <a:extLst>
              <a:ext uri="{FF2B5EF4-FFF2-40B4-BE49-F238E27FC236}">
                <a16:creationId xmlns:a16="http://schemas.microsoft.com/office/drawing/2014/main" id="{AF279DA8-18D1-53B8-4993-1CF9136E433B}"/>
              </a:ext>
            </a:extLst>
          </p:cNvPr>
          <p:cNvPicPr>
            <a:picLocks noChangeAspect="1"/>
          </p:cNvPicPr>
          <p:nvPr/>
        </p:nvPicPr>
        <p:blipFill>
          <a:blip r:embed="rId5"/>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119470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FECD3D-A19A-6B7D-E5E8-775086D08BDB}"/>
              </a:ext>
            </a:extLst>
          </p:cNvPr>
          <p:cNvSpPr/>
          <p:nvPr/>
        </p:nvSpPr>
        <p:spPr>
          <a:xfrm>
            <a:off x="4095601" y="397331"/>
            <a:ext cx="2762399" cy="187602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grpSp>
        <p:nvGrpSpPr>
          <p:cNvPr id="23" name="Group 22">
            <a:extLst>
              <a:ext uri="{FF2B5EF4-FFF2-40B4-BE49-F238E27FC236}">
                <a16:creationId xmlns:a16="http://schemas.microsoft.com/office/drawing/2014/main" id="{C74CFEC3-3AEE-42E8-871A-4DE50D0F46DB}"/>
              </a:ext>
            </a:extLst>
          </p:cNvPr>
          <p:cNvGrpSpPr/>
          <p:nvPr/>
        </p:nvGrpSpPr>
        <p:grpSpPr>
          <a:xfrm>
            <a:off x="4177383" y="394501"/>
            <a:ext cx="2430238" cy="1792122"/>
            <a:chOff x="4161617" y="481214"/>
            <a:chExt cx="2430238" cy="1792122"/>
          </a:xfrm>
        </p:grpSpPr>
        <p:pic>
          <p:nvPicPr>
            <p:cNvPr id="32" name="Picture 31" descr="Shape&#10;&#10;Description automatically generated with medium confidence">
              <a:extLst>
                <a:ext uri="{FF2B5EF4-FFF2-40B4-BE49-F238E27FC236}">
                  <a16:creationId xmlns:a16="http://schemas.microsoft.com/office/drawing/2014/main" id="{23D0F400-B714-3843-B0EE-E0825D81B7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1617" y="833360"/>
              <a:ext cx="2430238" cy="1439976"/>
            </a:xfrm>
            <a:prstGeom prst="rect">
              <a:avLst/>
            </a:prstGeom>
          </p:spPr>
        </p:pic>
        <p:sp>
          <p:nvSpPr>
            <p:cNvPr id="33" name="TextBox 32">
              <a:extLst>
                <a:ext uri="{FF2B5EF4-FFF2-40B4-BE49-F238E27FC236}">
                  <a16:creationId xmlns:a16="http://schemas.microsoft.com/office/drawing/2014/main" id="{72339183-AB19-6044-8BB6-D9D75CB083FB}"/>
                </a:ext>
              </a:extLst>
            </p:cNvPr>
            <p:cNvSpPr txBox="1"/>
            <p:nvPr/>
          </p:nvSpPr>
          <p:spPr>
            <a:xfrm>
              <a:off x="4643648" y="481214"/>
              <a:ext cx="1466176" cy="287999"/>
            </a:xfrm>
            <a:prstGeom prst="rect">
              <a:avLst/>
            </a:prstGeom>
            <a:noFill/>
          </p:spPr>
          <p:txBody>
            <a:bodyPr wrap="square" rtlCol="0">
              <a:spAutoFit/>
            </a:bodyPr>
            <a:lstStyle/>
            <a:p>
              <a:pPr algn="ctr"/>
              <a:r>
                <a:rPr lang="sv-SE" sz="1100" dirty="0">
                  <a:latin typeface="Lato Light" panose="020F0502020204030203" pitchFamily="34" charset="0"/>
                  <a:ea typeface="Lato Light" panose="020F0502020204030203" pitchFamily="34" charset="0"/>
                  <a:cs typeface="Lato Light" panose="020F0502020204030203" pitchFamily="34" charset="0"/>
                </a:rPr>
                <a:t>GENOMFÖRA</a:t>
              </a:r>
            </a:p>
          </p:txBody>
        </p:sp>
        <p:sp>
          <p:nvSpPr>
            <p:cNvPr id="34" name="TextBox 33">
              <a:extLst>
                <a:ext uri="{FF2B5EF4-FFF2-40B4-BE49-F238E27FC236}">
                  <a16:creationId xmlns:a16="http://schemas.microsoft.com/office/drawing/2014/main" id="{E21CA645-38E4-6545-B8F3-869E99EAB157}"/>
                </a:ext>
              </a:extLst>
            </p:cNvPr>
            <p:cNvSpPr txBox="1"/>
            <p:nvPr/>
          </p:nvSpPr>
          <p:spPr>
            <a:xfrm>
              <a:off x="4925718" y="1425258"/>
              <a:ext cx="959046" cy="230832"/>
            </a:xfrm>
            <a:prstGeom prst="rect">
              <a:avLst/>
            </a:prstGeom>
            <a:noFill/>
          </p:spPr>
          <p:txBody>
            <a:bodyPr wrap="square" rtlCol="0">
              <a:spAutoFit/>
            </a:bodyPr>
            <a:lstStyle/>
            <a:p>
              <a:pPr algn="ctr"/>
              <a:r>
                <a:rPr lang="sv-SE" sz="9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35" name="TextBox 34">
              <a:extLst>
                <a:ext uri="{FF2B5EF4-FFF2-40B4-BE49-F238E27FC236}">
                  <a16:creationId xmlns:a16="http://schemas.microsoft.com/office/drawing/2014/main" id="{66288C81-3C37-8B49-AD1D-29D63DD76993}"/>
                </a:ext>
              </a:extLst>
            </p:cNvPr>
            <p:cNvSpPr txBox="1"/>
            <p:nvPr/>
          </p:nvSpPr>
          <p:spPr>
            <a:xfrm>
              <a:off x="5804735" y="1435858"/>
              <a:ext cx="746418" cy="230832"/>
            </a:xfrm>
            <a:prstGeom prst="rect">
              <a:avLst/>
            </a:prstGeom>
            <a:noFill/>
          </p:spPr>
          <p:txBody>
            <a:bodyPr wrap="square" rtlCol="0">
              <a:spAutoFit/>
            </a:bodyPr>
            <a:lstStyle/>
            <a:p>
              <a:pPr algn="ctr"/>
              <a:r>
                <a:rPr lang="sv-SE" sz="9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Justera</a:t>
              </a:r>
            </a:p>
          </p:txBody>
        </p:sp>
        <p:sp>
          <p:nvSpPr>
            <p:cNvPr id="36" name="TextBox 35">
              <a:extLst>
                <a:ext uri="{FF2B5EF4-FFF2-40B4-BE49-F238E27FC236}">
                  <a16:creationId xmlns:a16="http://schemas.microsoft.com/office/drawing/2014/main" id="{A4D14831-A068-2849-9595-4C9CF62FF7F6}"/>
                </a:ext>
              </a:extLst>
            </p:cNvPr>
            <p:cNvSpPr txBox="1"/>
            <p:nvPr/>
          </p:nvSpPr>
          <p:spPr>
            <a:xfrm>
              <a:off x="4161617" y="1349886"/>
              <a:ext cx="871531" cy="905407"/>
            </a:xfrm>
            <a:prstGeom prst="rect">
              <a:avLst/>
            </a:prstGeom>
            <a:noFill/>
          </p:spPr>
          <p:txBody>
            <a:bodyPr wrap="square" rtlCol="0">
              <a:spAutoFit/>
            </a:bodyPr>
            <a:lstStyle/>
            <a:p>
              <a:pPr algn="ctr"/>
              <a:r>
                <a:rPr lang="sv-SE" sz="9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Observera resultaten</a:t>
              </a:r>
            </a:p>
          </p:txBody>
        </p:sp>
      </p:grpSp>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23795" y="2613021"/>
            <a:ext cx="6283825" cy="2339979"/>
          </a:xfrm>
        </p:spPr>
        <p:txBody>
          <a:bodyPr>
            <a:normAutofit/>
          </a:bodyPr>
          <a:lstStyle/>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I denna fasen handlar det om åtgärder som ska implementeras eller genomföras. Deltagare och andra ska göra något. </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Observera och beskriva resultaten. Hur blev det? Vad var det som hänt? </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Kommunicera – återkoppla till gruppen och andra intressenter</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Ta reda på andras intryck av resultaten (lyssna i 360 grader)</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Undvik att göra snabba bedömningar: bra eller dålig, rätt eller fel. Håll dig ”neutral” i din observation. </a:t>
            </a:r>
          </a:p>
          <a:p>
            <a:pPr>
              <a:spcBef>
                <a:spcPts val="338"/>
              </a:spcBef>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95B3C861-1743-4304-53AF-8A4BF3BE2B6C}"/>
              </a:ext>
            </a:extLst>
          </p:cNvPr>
          <p:cNvSpPr/>
          <p:nvPr/>
        </p:nvSpPr>
        <p:spPr>
          <a:xfrm>
            <a:off x="323796" y="397331"/>
            <a:ext cx="3771805" cy="1876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itle 1">
            <a:extLst>
              <a:ext uri="{FF2B5EF4-FFF2-40B4-BE49-F238E27FC236}">
                <a16:creationId xmlns:a16="http://schemas.microsoft.com/office/drawing/2014/main" id="{A2BE6225-EAE8-E638-93FA-6F8FD646A3A2}"/>
              </a:ext>
            </a:extLst>
          </p:cNvPr>
          <p:cNvSpPr txBox="1">
            <a:spLocks/>
          </p:cNvSpPr>
          <p:nvPr/>
        </p:nvSpPr>
        <p:spPr>
          <a:xfrm>
            <a:off x="313850" y="898829"/>
            <a:ext cx="3696023" cy="745629"/>
          </a:xfrm>
          <a:prstGeom prst="rect">
            <a:avLst/>
          </a:prstGeom>
        </p:spPr>
        <p:txBody>
          <a:bodyPr vert="horz" lIns="91440" tIns="45720" rIns="91440" bIns="45720" rtlCol="0" anchor="ct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solidFill>
                  <a:schemeClr val="bg1"/>
                </a:solidFill>
              </a:rPr>
              <a:t>Observera resultat</a:t>
            </a:r>
            <a:endParaRPr lang="sv-SE" sz="3600" dirty="0">
              <a:solidFill>
                <a:schemeClr val="bg1"/>
              </a:solidFill>
            </a:endParaRPr>
          </a:p>
        </p:txBody>
      </p:sp>
      <p:sp>
        <p:nvSpPr>
          <p:cNvPr id="21" name="Notched Right Arrow 20">
            <a:extLst>
              <a:ext uri="{FF2B5EF4-FFF2-40B4-BE49-F238E27FC236}">
                <a16:creationId xmlns:a16="http://schemas.microsoft.com/office/drawing/2014/main" id="{A6848819-E283-5EA1-5611-E062CCCA67E0}"/>
              </a:ext>
            </a:extLst>
          </p:cNvPr>
          <p:cNvSpPr/>
          <p:nvPr/>
        </p:nvSpPr>
        <p:spPr>
          <a:xfrm rot="4041367" flipV="1">
            <a:off x="4266654" y="936184"/>
            <a:ext cx="460621" cy="159885"/>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2" name="Picture 1" descr="Logo&#10;&#10;Description automatically generated">
            <a:extLst>
              <a:ext uri="{FF2B5EF4-FFF2-40B4-BE49-F238E27FC236}">
                <a16:creationId xmlns:a16="http://schemas.microsoft.com/office/drawing/2014/main" id="{A2027978-9164-3A5D-0F58-466FA3F1C529}"/>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4067341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78841" y="2613021"/>
            <a:ext cx="6188077" cy="2339979"/>
          </a:xfrm>
        </p:spPr>
        <p:txBody>
          <a:bodyPr>
            <a:normAutofit/>
          </a:bodyPr>
          <a:lstStyle/>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Om det är möjligt, utvärdera resultaten genom att involvera dem som är involverade och som var med till att besluta om vad som skulle göras. </a:t>
            </a:r>
          </a:p>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Stanna kvar och ställ frågorna: </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Vad funkade? Varför?</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Vad funkade inte? Varför?</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Vilka effekter har åtgärderna haft?</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Vilka känslor finns runt det som har hänt? </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Var finns potential för förbättring?</a:t>
            </a:r>
          </a:p>
          <a:p>
            <a:pPr>
              <a:spcBef>
                <a:spcPts val="338"/>
              </a:spcBef>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16" name="Content Placeholder 2">
            <a:extLst>
              <a:ext uri="{FF2B5EF4-FFF2-40B4-BE49-F238E27FC236}">
                <a16:creationId xmlns:a16="http://schemas.microsoft.com/office/drawing/2014/main" id="{B0240E46-1131-CB40-A07D-60A9AE61BD5D}"/>
              </a:ext>
            </a:extLst>
          </p:cNvPr>
          <p:cNvSpPr txBox="1">
            <a:spLocks/>
          </p:cNvSpPr>
          <p:nvPr/>
        </p:nvSpPr>
        <p:spPr>
          <a:xfrm>
            <a:off x="388350" y="4832161"/>
            <a:ext cx="5955300" cy="174943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38"/>
              </a:spcBef>
              <a:buNone/>
            </a:pPr>
            <a:r>
              <a:rPr lang="sv-SE" sz="1200" b="1" i="1" dirty="0">
                <a:latin typeface="Lato" panose="020F0502020204030203" pitchFamily="34" charset="0"/>
                <a:ea typeface="Lato" panose="020F0502020204030203" pitchFamily="34" charset="0"/>
                <a:cs typeface="Lato" panose="020F0502020204030203" pitchFamily="34" charset="0"/>
              </a:rPr>
              <a:t>Notera:</a:t>
            </a:r>
          </a:p>
          <a:p>
            <a:pPr marL="0" indent="0">
              <a:spcBef>
                <a:spcPts val="338"/>
              </a:spcBef>
              <a:buNone/>
            </a:pPr>
            <a:r>
              <a:rPr lang="sv-SE" sz="1200" i="1" dirty="0">
                <a:latin typeface="Lato" panose="020F0502020204030203" pitchFamily="34" charset="0"/>
                <a:ea typeface="Lato" panose="020F0502020204030203" pitchFamily="34" charset="0"/>
                <a:cs typeface="Lato" panose="020F0502020204030203" pitchFamily="34" charset="0"/>
              </a:rPr>
              <a:t>Det handlar här – som i tidigare faser – om att fördjupa, utforska, förstå och sedan leta efter potential för förbättring. Aven denna andra fas skulle kunna delas in i två delar: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Att ställa frågan: varför blev det bra eller mindre bra? Vilka effekter såg vi? Vilka känslor märkte vi var närvarande? </a:t>
            </a:r>
          </a:p>
          <a:p>
            <a:pPr>
              <a:spcBef>
                <a:spcPts val="338"/>
              </a:spcBef>
            </a:pPr>
            <a:r>
              <a:rPr lang="sv-SE" sz="1200" i="1" dirty="0">
                <a:latin typeface="Lato" panose="020F0502020204030203" pitchFamily="34" charset="0"/>
                <a:ea typeface="Lato" panose="020F0502020204030203" pitchFamily="34" charset="0"/>
                <a:cs typeface="Lato" panose="020F0502020204030203" pitchFamily="34" charset="0"/>
              </a:rPr>
              <a:t>Att leta efter möjligheter för förbättring eller potential för en positiv justering av det vi har gjort. Hur skulle vi kunna få ett ännu bättre resultat?</a:t>
            </a:r>
          </a:p>
        </p:txBody>
      </p:sp>
      <p:sp>
        <p:nvSpPr>
          <p:cNvPr id="6" name="Rectangle 5">
            <a:extLst>
              <a:ext uri="{FF2B5EF4-FFF2-40B4-BE49-F238E27FC236}">
                <a16:creationId xmlns:a16="http://schemas.microsoft.com/office/drawing/2014/main" id="{E93019C4-6AF5-C745-3DC2-32CECCCA8701}"/>
              </a:ext>
            </a:extLst>
          </p:cNvPr>
          <p:cNvSpPr/>
          <p:nvPr/>
        </p:nvSpPr>
        <p:spPr>
          <a:xfrm>
            <a:off x="4095601" y="397331"/>
            <a:ext cx="2762399" cy="187602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grpSp>
        <p:nvGrpSpPr>
          <p:cNvPr id="7" name="Group 6">
            <a:extLst>
              <a:ext uri="{FF2B5EF4-FFF2-40B4-BE49-F238E27FC236}">
                <a16:creationId xmlns:a16="http://schemas.microsoft.com/office/drawing/2014/main" id="{D9265A1D-CC2F-B890-6A9A-E15443750419}"/>
              </a:ext>
            </a:extLst>
          </p:cNvPr>
          <p:cNvGrpSpPr/>
          <p:nvPr/>
        </p:nvGrpSpPr>
        <p:grpSpPr>
          <a:xfrm>
            <a:off x="4177383" y="394501"/>
            <a:ext cx="2430238" cy="1792122"/>
            <a:chOff x="4161617" y="481214"/>
            <a:chExt cx="2430238" cy="1792122"/>
          </a:xfrm>
        </p:grpSpPr>
        <p:pic>
          <p:nvPicPr>
            <p:cNvPr id="8" name="Picture 7" descr="Shape&#10;&#10;Description automatically generated with medium confidence">
              <a:extLst>
                <a:ext uri="{FF2B5EF4-FFF2-40B4-BE49-F238E27FC236}">
                  <a16:creationId xmlns:a16="http://schemas.microsoft.com/office/drawing/2014/main" id="{F7D1789B-19F9-6434-FC8F-E16F82B600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1617" y="833360"/>
              <a:ext cx="2430238" cy="1439976"/>
            </a:xfrm>
            <a:prstGeom prst="rect">
              <a:avLst/>
            </a:prstGeom>
          </p:spPr>
        </p:pic>
        <p:sp>
          <p:nvSpPr>
            <p:cNvPr id="10" name="TextBox 9">
              <a:extLst>
                <a:ext uri="{FF2B5EF4-FFF2-40B4-BE49-F238E27FC236}">
                  <a16:creationId xmlns:a16="http://schemas.microsoft.com/office/drawing/2014/main" id="{4768C721-8777-B1B7-C9FC-99F1B6757B32}"/>
                </a:ext>
              </a:extLst>
            </p:cNvPr>
            <p:cNvSpPr txBox="1"/>
            <p:nvPr/>
          </p:nvSpPr>
          <p:spPr>
            <a:xfrm>
              <a:off x="4643648" y="481214"/>
              <a:ext cx="1466176" cy="287999"/>
            </a:xfrm>
            <a:prstGeom prst="rect">
              <a:avLst/>
            </a:prstGeom>
            <a:noFill/>
          </p:spPr>
          <p:txBody>
            <a:bodyPr wrap="square" rtlCol="0">
              <a:spAutoFit/>
            </a:bodyPr>
            <a:lstStyle/>
            <a:p>
              <a:pPr algn="ctr"/>
              <a:r>
                <a:rPr lang="sv-SE" sz="1100" dirty="0">
                  <a:latin typeface="Lato Light" panose="020F0502020204030203" pitchFamily="34" charset="0"/>
                  <a:ea typeface="Lato Light" panose="020F0502020204030203" pitchFamily="34" charset="0"/>
                  <a:cs typeface="Lato Light" panose="020F0502020204030203" pitchFamily="34" charset="0"/>
                </a:rPr>
                <a:t>GENOMFÖRA</a:t>
              </a:r>
            </a:p>
          </p:txBody>
        </p:sp>
        <p:sp>
          <p:nvSpPr>
            <p:cNvPr id="11" name="TextBox 10">
              <a:extLst>
                <a:ext uri="{FF2B5EF4-FFF2-40B4-BE49-F238E27FC236}">
                  <a16:creationId xmlns:a16="http://schemas.microsoft.com/office/drawing/2014/main" id="{642EC67D-942B-484C-E5CD-6FB02FFF6C7F}"/>
                </a:ext>
              </a:extLst>
            </p:cNvPr>
            <p:cNvSpPr txBox="1"/>
            <p:nvPr/>
          </p:nvSpPr>
          <p:spPr>
            <a:xfrm>
              <a:off x="4925718" y="1425258"/>
              <a:ext cx="959046" cy="230832"/>
            </a:xfrm>
            <a:prstGeom prst="rect">
              <a:avLst/>
            </a:prstGeom>
            <a:noFill/>
          </p:spPr>
          <p:txBody>
            <a:bodyPr wrap="square" rtlCol="0">
              <a:spAutoFit/>
            </a:bodyPr>
            <a:lstStyle/>
            <a:p>
              <a:pPr algn="ctr"/>
              <a:r>
                <a:rPr lang="sv-SE" sz="9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12" name="TextBox 11">
              <a:extLst>
                <a:ext uri="{FF2B5EF4-FFF2-40B4-BE49-F238E27FC236}">
                  <a16:creationId xmlns:a16="http://schemas.microsoft.com/office/drawing/2014/main" id="{B4D2B982-0663-C0AA-CE7B-FEB3A2BE5444}"/>
                </a:ext>
              </a:extLst>
            </p:cNvPr>
            <p:cNvSpPr txBox="1"/>
            <p:nvPr/>
          </p:nvSpPr>
          <p:spPr>
            <a:xfrm>
              <a:off x="5804735" y="1435858"/>
              <a:ext cx="746418" cy="230832"/>
            </a:xfrm>
            <a:prstGeom prst="rect">
              <a:avLst/>
            </a:prstGeom>
            <a:noFill/>
          </p:spPr>
          <p:txBody>
            <a:bodyPr wrap="square" rtlCol="0">
              <a:spAutoFit/>
            </a:bodyPr>
            <a:lstStyle/>
            <a:p>
              <a:pPr algn="ctr"/>
              <a:r>
                <a:rPr lang="sv-SE" sz="9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Justera</a:t>
              </a:r>
            </a:p>
          </p:txBody>
        </p:sp>
        <p:sp>
          <p:nvSpPr>
            <p:cNvPr id="13" name="TextBox 12">
              <a:extLst>
                <a:ext uri="{FF2B5EF4-FFF2-40B4-BE49-F238E27FC236}">
                  <a16:creationId xmlns:a16="http://schemas.microsoft.com/office/drawing/2014/main" id="{A6AE8476-0E5B-FE24-FCE4-FAAEA6CF1B44}"/>
                </a:ext>
              </a:extLst>
            </p:cNvPr>
            <p:cNvSpPr txBox="1"/>
            <p:nvPr/>
          </p:nvSpPr>
          <p:spPr>
            <a:xfrm>
              <a:off x="4161617" y="1349886"/>
              <a:ext cx="871531" cy="369332"/>
            </a:xfrm>
            <a:prstGeom prst="rect">
              <a:avLst/>
            </a:prstGeom>
            <a:noFill/>
          </p:spPr>
          <p:txBody>
            <a:bodyPr wrap="square" rtlCol="0">
              <a:spAutoFit/>
            </a:bodyPr>
            <a:lstStyle/>
            <a:p>
              <a:pPr algn="ctr"/>
              <a:r>
                <a:rPr lang="sv-SE" sz="90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Observera resultaten</a:t>
              </a:r>
            </a:p>
          </p:txBody>
        </p:sp>
      </p:grpSp>
      <p:sp>
        <p:nvSpPr>
          <p:cNvPr id="14" name="Rectangle 13">
            <a:extLst>
              <a:ext uri="{FF2B5EF4-FFF2-40B4-BE49-F238E27FC236}">
                <a16:creationId xmlns:a16="http://schemas.microsoft.com/office/drawing/2014/main" id="{65DF1423-7D54-D0FE-6563-86DA613DB7E4}"/>
              </a:ext>
            </a:extLst>
          </p:cNvPr>
          <p:cNvSpPr/>
          <p:nvPr/>
        </p:nvSpPr>
        <p:spPr>
          <a:xfrm>
            <a:off x="323796" y="397331"/>
            <a:ext cx="3771805" cy="1876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itle 1">
            <a:extLst>
              <a:ext uri="{FF2B5EF4-FFF2-40B4-BE49-F238E27FC236}">
                <a16:creationId xmlns:a16="http://schemas.microsoft.com/office/drawing/2014/main" id="{B260E685-766B-DD58-40E3-1026F7B28490}"/>
              </a:ext>
            </a:extLst>
          </p:cNvPr>
          <p:cNvSpPr txBox="1">
            <a:spLocks/>
          </p:cNvSpPr>
          <p:nvPr/>
        </p:nvSpPr>
        <p:spPr>
          <a:xfrm>
            <a:off x="478983" y="886647"/>
            <a:ext cx="3696023" cy="745629"/>
          </a:xfrm>
          <a:prstGeom prst="rect">
            <a:avLst/>
          </a:prstGeom>
        </p:spPr>
        <p:txBody>
          <a:bodyPr vert="horz" lIns="91440" tIns="45720" rIns="91440" bIns="45720" rtlCol="0" anchor="ct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solidFill>
                  <a:schemeClr val="bg1"/>
                </a:solidFill>
              </a:rPr>
              <a:t>Utvärdera</a:t>
            </a:r>
            <a:endParaRPr lang="sv-SE" sz="3600" dirty="0">
              <a:solidFill>
                <a:schemeClr val="bg1"/>
              </a:solidFill>
            </a:endParaRPr>
          </a:p>
        </p:txBody>
      </p:sp>
      <p:sp>
        <p:nvSpPr>
          <p:cNvPr id="18" name="Notched Right Arrow 17">
            <a:extLst>
              <a:ext uri="{FF2B5EF4-FFF2-40B4-BE49-F238E27FC236}">
                <a16:creationId xmlns:a16="http://schemas.microsoft.com/office/drawing/2014/main" id="{629D8172-F6E1-76B1-6B47-01EE87ADF9FD}"/>
              </a:ext>
            </a:extLst>
          </p:cNvPr>
          <p:cNvSpPr/>
          <p:nvPr/>
        </p:nvSpPr>
        <p:spPr>
          <a:xfrm rot="4041367" flipV="1">
            <a:off x="4936271" y="992256"/>
            <a:ext cx="460621" cy="159885"/>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2" name="Picture 1" descr="Logo&#10;&#10;Description automatically generated">
            <a:extLst>
              <a:ext uri="{FF2B5EF4-FFF2-40B4-BE49-F238E27FC236}">
                <a16:creationId xmlns:a16="http://schemas.microsoft.com/office/drawing/2014/main" id="{92E19B55-384F-B769-ED40-8A3859CE9114}"/>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36985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149903"/>
            <a:ext cx="699880" cy="92789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853381" y="2292201"/>
            <a:ext cx="4320000" cy="5816977"/>
          </a:xfrm>
          <a:prstGeom prst="rect">
            <a:avLst/>
          </a:prstGeom>
          <a:noFill/>
        </p:spPr>
        <p:txBody>
          <a:bodyPr wrap="square">
            <a:spAutoFit/>
          </a:bodyPr>
          <a:lstStyle/>
          <a:p>
            <a:r>
              <a:rPr lang="sv-SE" sz="1200" b="1" dirty="0">
                <a:latin typeface="Lato" panose="020F0502020204030203" pitchFamily="34" charset="0"/>
                <a:ea typeface="Lato" panose="020F0502020204030203" pitchFamily="34" charset="0"/>
                <a:cs typeface="Lato" panose="020F0502020204030203" pitchFamily="34" charset="0"/>
              </a:rPr>
              <a:t>Vi utgår i från ett systemiskt synsätt</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Precis som ekosystemet är samhället också ett levande system. Det går inte att behandla människor som om vi har att göra med en maskin.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Samverkansprocesser handlar ofta om komplexa utmaningar</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Komplexa utmaningar är del av vår vardag. De är dynamiska och oförutsägarea, har många delar, påverkas av relationer och präglas ofta av en lång historik.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Relationer är viktiga i alla samverkansprocesser</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Relationer är inte enbart kopplingar. De kan vara öppna och tydliga eller de kan vara mer ansträngda. Relationernas kvalité beror på många saker: förtroende, öppenhet, klarhet för att nämna några.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Samverkan och kollektiv intelligens</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Samverkan är mer än att enbart göra saker tillsammans eller samtidigt. Samverkan handlar om hur vi relatera till varandra. Frågan är om det vi gör tillsammans leder till bättre resultat. </a:t>
            </a:r>
          </a:p>
          <a:p>
            <a:r>
              <a:rPr lang="sv-SE" sz="1200" dirty="0">
                <a:latin typeface="Lato" panose="020F0502020204030203" pitchFamily="34" charset="0"/>
                <a:ea typeface="Lato" panose="020F0502020204030203" pitchFamily="34" charset="0"/>
                <a:cs typeface="Lato" panose="020F0502020204030203" pitchFamily="34" charset="0"/>
              </a:rPr>
              <a:t>Kollektiv intelligens är en grupps förmåga att lösa problem tillsammans. Utgångspunkten är grupper som samverkar är mer effektiva än dem som inte gör det.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Dialog och ett dialogiskt förhållningssätt</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Dialog och ett dialogiskt förhållningssätt är en väg till att bli smartare tillsammans. Dialog är mer än samtal och är i grunden ett sätt att tänka och agera tillsammans.</a:t>
            </a:r>
          </a:p>
          <a:p>
            <a:r>
              <a:rPr lang="sv-SE" sz="1200" dirty="0">
                <a:latin typeface="Lato" panose="020F0502020204030203" pitchFamily="34" charset="0"/>
                <a:ea typeface="Lato" panose="020F0502020204030203" pitchFamily="34" charset="0"/>
                <a:cs typeface="Lato" panose="020F0502020204030203" pitchFamily="34" charset="0"/>
              </a:rPr>
              <a:t> Syftet med dialog är att genom samtal få en djupare förståelse för en fråga, att betrakta den från flera perspektiv och att vara öppen för att nya insikter, kunskap och idéer ska komma fram. </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0" y="613304"/>
            <a:ext cx="4167266"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t>Grundtankar</a:t>
            </a:r>
            <a:endParaRPr lang="sv-SE" sz="3600" dirty="0"/>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3792740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2484-B4F2-4E43-93B4-BFC4EE9BC5AD}"/>
              </a:ext>
            </a:extLst>
          </p:cNvPr>
          <p:cNvSpPr>
            <a:spLocks noGrp="1"/>
          </p:cNvSpPr>
          <p:nvPr>
            <p:ph idx="1"/>
          </p:nvPr>
        </p:nvSpPr>
        <p:spPr>
          <a:xfrm>
            <a:off x="378841" y="2636462"/>
            <a:ext cx="5968165" cy="2339979"/>
          </a:xfrm>
        </p:spPr>
        <p:txBody>
          <a:bodyPr>
            <a:noAutofit/>
          </a:bodyPr>
          <a:lstStyle/>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I denna fas ska ni göra förändringar som behövs och rätta till saker som inte har fungerat.</a:t>
            </a:r>
          </a:p>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Om ni har använt er av ett adaptiv sätt att implementera åtgärder (prototypande) kan det vara dags att fundera över hur ni kan skala upp eller institutionalisera det ni har gjort</a:t>
            </a:r>
            <a:r>
              <a:rPr lang="sv-SE" sz="1200" i="1" dirty="0">
                <a:latin typeface="Lato" panose="020F0502020204030203" pitchFamily="34" charset="0"/>
                <a:ea typeface="Lato" panose="020F0502020204030203" pitchFamily="34" charset="0"/>
                <a:cs typeface="Lato" panose="020F0502020204030203" pitchFamily="34" charset="0"/>
              </a:rPr>
              <a:t>. </a:t>
            </a: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r>
              <a:rPr lang="sv-SE" sz="1200" dirty="0">
                <a:latin typeface="Lato" panose="020F0502020204030203" pitchFamily="34" charset="0"/>
                <a:ea typeface="Lato" panose="020F0502020204030203" pitchFamily="34" charset="0"/>
                <a:cs typeface="Lato" panose="020F0502020204030203" pitchFamily="34" charset="0"/>
              </a:rPr>
              <a:t>Ni kan ställa följande frågor: </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Vilka konkreta steg behövs för att skapa förbättringar?</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Vem ska ansvara för att göra ändringarna? </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Hur hanterar vi dem som inte har gjort de de lovade? </a:t>
            </a:r>
          </a:p>
          <a:p>
            <a:pPr>
              <a:spcBef>
                <a:spcPts val="338"/>
              </a:spcBef>
            </a:pPr>
            <a:r>
              <a:rPr lang="sv-SE" sz="1200" dirty="0">
                <a:latin typeface="Lato" panose="020F0502020204030203" pitchFamily="34" charset="0"/>
                <a:ea typeface="Lato" panose="020F0502020204030203" pitchFamily="34" charset="0"/>
                <a:cs typeface="Lato" panose="020F0502020204030203" pitchFamily="34" charset="0"/>
              </a:rPr>
              <a:t>Ska vi skala upp det vi gjorde och sprida den? I så fall hur?</a:t>
            </a:r>
          </a:p>
          <a:p>
            <a:pPr>
              <a:spcBef>
                <a:spcPts val="338"/>
              </a:spcBef>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spcBef>
                <a:spcPts val="338"/>
              </a:spcBef>
              <a:buNone/>
            </a:pP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16" name="Content Placeholder 2">
            <a:extLst>
              <a:ext uri="{FF2B5EF4-FFF2-40B4-BE49-F238E27FC236}">
                <a16:creationId xmlns:a16="http://schemas.microsoft.com/office/drawing/2014/main" id="{B0240E46-1131-CB40-A07D-60A9AE61BD5D}"/>
              </a:ext>
            </a:extLst>
          </p:cNvPr>
          <p:cNvSpPr txBox="1">
            <a:spLocks/>
          </p:cNvSpPr>
          <p:nvPr/>
        </p:nvSpPr>
        <p:spPr>
          <a:xfrm>
            <a:off x="378842" y="5339548"/>
            <a:ext cx="5873368" cy="174943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38"/>
              </a:spcBef>
              <a:buNone/>
            </a:pPr>
            <a:r>
              <a:rPr lang="sv-SE" sz="1200" b="1" i="1" dirty="0">
                <a:latin typeface="Lato" panose="020F0502020204030203" pitchFamily="34" charset="0"/>
                <a:ea typeface="Lato" panose="020F0502020204030203" pitchFamily="34" charset="0"/>
                <a:cs typeface="Lato" panose="020F0502020204030203" pitchFamily="34" charset="0"/>
              </a:rPr>
              <a:t>Notera:</a:t>
            </a:r>
          </a:p>
          <a:p>
            <a:pPr marL="0" indent="0">
              <a:spcBef>
                <a:spcPts val="338"/>
              </a:spcBef>
              <a:buNone/>
            </a:pPr>
            <a:r>
              <a:rPr lang="sv-SE" sz="1200" i="1" dirty="0">
                <a:latin typeface="Lato" panose="020F0502020204030203" pitchFamily="34" charset="0"/>
                <a:ea typeface="Lato" panose="020F0502020204030203" pitchFamily="34" charset="0"/>
                <a:cs typeface="Lato" panose="020F0502020204030203" pitchFamily="34" charset="0"/>
              </a:rPr>
              <a:t>Här är ni igen i en konkretiserande fas. Det handlar om konkreta åtgärder, förbättringar och justering av resultat. </a:t>
            </a:r>
          </a:p>
        </p:txBody>
      </p:sp>
      <p:sp>
        <p:nvSpPr>
          <p:cNvPr id="4" name="Rectangle 3">
            <a:extLst>
              <a:ext uri="{FF2B5EF4-FFF2-40B4-BE49-F238E27FC236}">
                <a16:creationId xmlns:a16="http://schemas.microsoft.com/office/drawing/2014/main" id="{D7F53571-0FA6-052A-2161-CBB5105E80A7}"/>
              </a:ext>
            </a:extLst>
          </p:cNvPr>
          <p:cNvSpPr/>
          <p:nvPr/>
        </p:nvSpPr>
        <p:spPr>
          <a:xfrm>
            <a:off x="4095601" y="397331"/>
            <a:ext cx="2762399" cy="1876025"/>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grpSp>
        <p:nvGrpSpPr>
          <p:cNvPr id="5" name="Group 4">
            <a:extLst>
              <a:ext uri="{FF2B5EF4-FFF2-40B4-BE49-F238E27FC236}">
                <a16:creationId xmlns:a16="http://schemas.microsoft.com/office/drawing/2014/main" id="{A1F422AA-AF14-5A71-F0D6-A496D4BEDE67}"/>
              </a:ext>
            </a:extLst>
          </p:cNvPr>
          <p:cNvGrpSpPr/>
          <p:nvPr/>
        </p:nvGrpSpPr>
        <p:grpSpPr>
          <a:xfrm>
            <a:off x="4177383" y="394501"/>
            <a:ext cx="2430238" cy="1792122"/>
            <a:chOff x="4161617" y="481214"/>
            <a:chExt cx="2430238" cy="1792122"/>
          </a:xfrm>
        </p:grpSpPr>
        <p:pic>
          <p:nvPicPr>
            <p:cNvPr id="6" name="Picture 5" descr="Shape&#10;&#10;Description automatically generated with medium confidence">
              <a:extLst>
                <a:ext uri="{FF2B5EF4-FFF2-40B4-BE49-F238E27FC236}">
                  <a16:creationId xmlns:a16="http://schemas.microsoft.com/office/drawing/2014/main" id="{9EFFC2C9-CD6F-9817-60FE-5CCC957C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1617" y="833360"/>
              <a:ext cx="2430238" cy="1439976"/>
            </a:xfrm>
            <a:prstGeom prst="rect">
              <a:avLst/>
            </a:prstGeom>
          </p:spPr>
        </p:pic>
        <p:sp>
          <p:nvSpPr>
            <p:cNvPr id="7" name="TextBox 6">
              <a:extLst>
                <a:ext uri="{FF2B5EF4-FFF2-40B4-BE49-F238E27FC236}">
                  <a16:creationId xmlns:a16="http://schemas.microsoft.com/office/drawing/2014/main" id="{36A1D6EF-921C-EE4E-14DB-7754BD5BF2EA}"/>
                </a:ext>
              </a:extLst>
            </p:cNvPr>
            <p:cNvSpPr txBox="1"/>
            <p:nvPr/>
          </p:nvSpPr>
          <p:spPr>
            <a:xfrm>
              <a:off x="4643648" y="481214"/>
              <a:ext cx="1466176" cy="287999"/>
            </a:xfrm>
            <a:prstGeom prst="rect">
              <a:avLst/>
            </a:prstGeom>
            <a:noFill/>
          </p:spPr>
          <p:txBody>
            <a:bodyPr wrap="square" rtlCol="0">
              <a:spAutoFit/>
            </a:bodyPr>
            <a:lstStyle/>
            <a:p>
              <a:pPr algn="ctr"/>
              <a:r>
                <a:rPr lang="sv-SE" sz="1100" dirty="0">
                  <a:latin typeface="Lato Light" panose="020F0502020204030203" pitchFamily="34" charset="0"/>
                  <a:ea typeface="Lato Light" panose="020F0502020204030203" pitchFamily="34" charset="0"/>
                  <a:cs typeface="Lato Light" panose="020F0502020204030203" pitchFamily="34" charset="0"/>
                </a:rPr>
                <a:t>GENOMFÖRA</a:t>
              </a:r>
            </a:p>
          </p:txBody>
        </p:sp>
        <p:sp>
          <p:nvSpPr>
            <p:cNvPr id="8" name="TextBox 7">
              <a:extLst>
                <a:ext uri="{FF2B5EF4-FFF2-40B4-BE49-F238E27FC236}">
                  <a16:creationId xmlns:a16="http://schemas.microsoft.com/office/drawing/2014/main" id="{E9547DAF-17A0-9374-3258-0CFBA7FD6AD3}"/>
                </a:ext>
              </a:extLst>
            </p:cNvPr>
            <p:cNvSpPr txBox="1"/>
            <p:nvPr/>
          </p:nvSpPr>
          <p:spPr>
            <a:xfrm>
              <a:off x="4925718" y="1425258"/>
              <a:ext cx="959046" cy="230832"/>
            </a:xfrm>
            <a:prstGeom prst="rect">
              <a:avLst/>
            </a:prstGeom>
            <a:noFill/>
          </p:spPr>
          <p:txBody>
            <a:bodyPr wrap="square" rtlCol="0">
              <a:spAutoFit/>
            </a:bodyPr>
            <a:lstStyle/>
            <a:p>
              <a:pPr algn="ctr"/>
              <a:r>
                <a:rPr lang="sv-SE" sz="900"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Utvärdera</a:t>
              </a:r>
            </a:p>
          </p:txBody>
        </p:sp>
        <p:sp>
          <p:nvSpPr>
            <p:cNvPr id="10" name="TextBox 9">
              <a:extLst>
                <a:ext uri="{FF2B5EF4-FFF2-40B4-BE49-F238E27FC236}">
                  <a16:creationId xmlns:a16="http://schemas.microsoft.com/office/drawing/2014/main" id="{D50E335A-958B-3F1B-150A-26B668008497}"/>
                </a:ext>
              </a:extLst>
            </p:cNvPr>
            <p:cNvSpPr txBox="1"/>
            <p:nvPr/>
          </p:nvSpPr>
          <p:spPr>
            <a:xfrm>
              <a:off x="5804735" y="1435858"/>
              <a:ext cx="746418" cy="230832"/>
            </a:xfrm>
            <a:prstGeom prst="rect">
              <a:avLst/>
            </a:prstGeom>
            <a:noFill/>
          </p:spPr>
          <p:txBody>
            <a:bodyPr wrap="square" rtlCol="0">
              <a:spAutoFit/>
            </a:bodyPr>
            <a:lstStyle/>
            <a:p>
              <a:pPr algn="ctr"/>
              <a:r>
                <a:rPr lang="sv-SE" sz="9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Justera</a:t>
              </a:r>
            </a:p>
          </p:txBody>
        </p:sp>
        <p:sp>
          <p:nvSpPr>
            <p:cNvPr id="11" name="TextBox 10">
              <a:extLst>
                <a:ext uri="{FF2B5EF4-FFF2-40B4-BE49-F238E27FC236}">
                  <a16:creationId xmlns:a16="http://schemas.microsoft.com/office/drawing/2014/main" id="{4EB26548-7A60-4B7B-D961-0D2FD5A8ED62}"/>
                </a:ext>
              </a:extLst>
            </p:cNvPr>
            <p:cNvSpPr txBox="1"/>
            <p:nvPr/>
          </p:nvSpPr>
          <p:spPr>
            <a:xfrm>
              <a:off x="4161617" y="1349886"/>
              <a:ext cx="871531" cy="369332"/>
            </a:xfrm>
            <a:prstGeom prst="rect">
              <a:avLst/>
            </a:prstGeom>
            <a:noFill/>
          </p:spPr>
          <p:txBody>
            <a:bodyPr wrap="square" rtlCol="0">
              <a:spAutoFit/>
            </a:bodyPr>
            <a:lstStyle/>
            <a:p>
              <a:pPr algn="ctr"/>
              <a:r>
                <a:rPr lang="sv-SE" sz="900" b="1" dirty="0">
                  <a:solidFill>
                    <a:schemeClr val="bg1">
                      <a:lumMod val="65000"/>
                    </a:schemeClr>
                  </a:solidFill>
                  <a:latin typeface="Lato Light" panose="020F0502020204030203" pitchFamily="34" charset="0"/>
                  <a:ea typeface="Lato Light" panose="020F0502020204030203" pitchFamily="34" charset="0"/>
                  <a:cs typeface="Lato Light" panose="020F0502020204030203" pitchFamily="34" charset="0"/>
                </a:rPr>
                <a:t>Observera resultaten</a:t>
              </a:r>
            </a:p>
          </p:txBody>
        </p:sp>
      </p:grpSp>
      <p:sp>
        <p:nvSpPr>
          <p:cNvPr id="13" name="Rectangle 12">
            <a:extLst>
              <a:ext uri="{FF2B5EF4-FFF2-40B4-BE49-F238E27FC236}">
                <a16:creationId xmlns:a16="http://schemas.microsoft.com/office/drawing/2014/main" id="{64B2CFA8-2A71-55AA-B89D-61BBFEBB90C6}"/>
              </a:ext>
            </a:extLst>
          </p:cNvPr>
          <p:cNvSpPr/>
          <p:nvPr/>
        </p:nvSpPr>
        <p:spPr>
          <a:xfrm>
            <a:off x="323796" y="397331"/>
            <a:ext cx="3771805" cy="1876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itle 1">
            <a:extLst>
              <a:ext uri="{FF2B5EF4-FFF2-40B4-BE49-F238E27FC236}">
                <a16:creationId xmlns:a16="http://schemas.microsoft.com/office/drawing/2014/main" id="{7F4B132C-7C3D-9CCB-72DA-0EC44BCB98C0}"/>
              </a:ext>
            </a:extLst>
          </p:cNvPr>
          <p:cNvSpPr txBox="1">
            <a:spLocks/>
          </p:cNvSpPr>
          <p:nvPr/>
        </p:nvSpPr>
        <p:spPr>
          <a:xfrm>
            <a:off x="313850" y="898829"/>
            <a:ext cx="3696023" cy="745629"/>
          </a:xfrm>
          <a:prstGeom prst="rect">
            <a:avLst/>
          </a:prstGeom>
        </p:spPr>
        <p:txBody>
          <a:bodyPr vert="horz" lIns="91440" tIns="45720" rIns="91440" bIns="45720" rtlCol="0" anchor="ct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solidFill>
                  <a:schemeClr val="bg1"/>
                </a:solidFill>
              </a:rPr>
              <a:t>Justera</a:t>
            </a:r>
            <a:endParaRPr lang="sv-SE" sz="3600" dirty="0">
              <a:solidFill>
                <a:schemeClr val="bg1"/>
              </a:solidFill>
            </a:endParaRPr>
          </a:p>
        </p:txBody>
      </p:sp>
      <p:sp>
        <p:nvSpPr>
          <p:cNvPr id="15" name="Notched Right Arrow 14">
            <a:extLst>
              <a:ext uri="{FF2B5EF4-FFF2-40B4-BE49-F238E27FC236}">
                <a16:creationId xmlns:a16="http://schemas.microsoft.com/office/drawing/2014/main" id="{724D5168-0F02-2BA0-A72F-D78B7A955FE6}"/>
              </a:ext>
            </a:extLst>
          </p:cNvPr>
          <p:cNvSpPr/>
          <p:nvPr/>
        </p:nvSpPr>
        <p:spPr>
          <a:xfrm rot="5885831" flipV="1">
            <a:off x="6005110" y="967955"/>
            <a:ext cx="460621" cy="159885"/>
          </a:xfrm>
          <a:prstGeom prst="notchedRightArrow">
            <a:avLst/>
          </a:prstGeom>
          <a:solidFill>
            <a:srgbClr val="C00000">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2" name="Picture 1" descr="Logo&#10;&#10;Description automatically generated">
            <a:extLst>
              <a:ext uri="{FF2B5EF4-FFF2-40B4-BE49-F238E27FC236}">
                <a16:creationId xmlns:a16="http://schemas.microsoft.com/office/drawing/2014/main" id="{0E110E6F-AEB4-5BFD-8355-F2DC1A7442FA}"/>
              </a:ext>
            </a:extLst>
          </p:cNvPr>
          <p:cNvPicPr>
            <a:picLocks noChangeAspect="1"/>
          </p:cNvPicPr>
          <p:nvPr/>
        </p:nvPicPr>
        <p:blipFill>
          <a:blip r:embed="rId3"/>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406932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7D4208-096F-8E7E-6B8F-5DDE6F985FCD}"/>
              </a:ext>
            </a:extLst>
          </p:cNvPr>
          <p:cNvSpPr/>
          <p:nvPr/>
        </p:nvSpPr>
        <p:spPr>
          <a:xfrm>
            <a:off x="384344" y="313545"/>
            <a:ext cx="699880" cy="88882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5" name="Rectangle 4">
            <a:extLst>
              <a:ext uri="{FF2B5EF4-FFF2-40B4-BE49-F238E27FC236}">
                <a16:creationId xmlns:a16="http://schemas.microsoft.com/office/drawing/2014/main" id="{9CA7A7A8-C13C-FD69-27A0-EAD5E68EF105}"/>
              </a:ext>
            </a:extLst>
          </p:cNvPr>
          <p:cNvSpPr/>
          <p:nvPr/>
        </p:nvSpPr>
        <p:spPr>
          <a:xfrm>
            <a:off x="0" y="470254"/>
            <a:ext cx="6565692" cy="91689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6" name="Title 3">
            <a:extLst>
              <a:ext uri="{FF2B5EF4-FFF2-40B4-BE49-F238E27FC236}">
                <a16:creationId xmlns:a16="http://schemas.microsoft.com/office/drawing/2014/main" id="{7A91CEC8-9090-3E47-4C6C-36F90180D6BB}"/>
              </a:ext>
            </a:extLst>
          </p:cNvPr>
          <p:cNvSpPr txBox="1">
            <a:spLocks/>
          </p:cNvSpPr>
          <p:nvPr/>
        </p:nvSpPr>
        <p:spPr>
          <a:xfrm>
            <a:off x="471487" y="704181"/>
            <a:ext cx="5915025" cy="830997"/>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dirty="0"/>
              <a:t>Ett förhållningssätt </a:t>
            </a:r>
          </a:p>
        </p:txBody>
      </p:sp>
      <p:sp>
        <p:nvSpPr>
          <p:cNvPr id="17" name="TextBox 16">
            <a:extLst>
              <a:ext uri="{FF2B5EF4-FFF2-40B4-BE49-F238E27FC236}">
                <a16:creationId xmlns:a16="http://schemas.microsoft.com/office/drawing/2014/main" id="{FC2C6403-0287-1DE4-BFA2-A82618C8BA8B}"/>
              </a:ext>
            </a:extLst>
          </p:cNvPr>
          <p:cNvSpPr txBox="1"/>
          <p:nvPr/>
        </p:nvSpPr>
        <p:spPr>
          <a:xfrm>
            <a:off x="1588770" y="1731324"/>
            <a:ext cx="4884886" cy="1994841"/>
          </a:xfrm>
          <a:prstGeom prst="rect">
            <a:avLst/>
          </a:prstGeom>
          <a:noFill/>
        </p:spPr>
        <p:txBody>
          <a:bodyPr wrap="square">
            <a:spAutoFit/>
          </a:bodyPr>
          <a:lstStyle/>
          <a:p>
            <a:pPr>
              <a:lnSpc>
                <a:spcPct val="150000"/>
              </a:lnSpc>
            </a:pPr>
            <a:r>
              <a:rPr lang="en-SE" sz="1200" dirty="0">
                <a:latin typeface="Lato" panose="020F0502020204030203" pitchFamily="34" charset="0"/>
                <a:ea typeface="PingFangSC" panose="020B0400000000000000" pitchFamily="34" charset="-122"/>
                <a:cs typeface="Times New Roman" panose="02020603050405020304" pitchFamily="18" charset="0"/>
              </a:rPr>
              <a:t>Ditt förhållningssät representerar de grundläggande attityderna som präglar det du gör i dialog- och samarbetsprocesser. Här är några centrala aspekter av ett förhållningssätt: </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Icke-värderande &amp; empatisk närvaro (neutralitet) </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En positiv konfliktsyn</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nkludering </a:t>
            </a:r>
          </a:p>
          <a:p>
            <a:pPr marL="160734" indent="-160734">
              <a:lnSpc>
                <a:spcPct val="150000"/>
              </a:lnSpc>
              <a:buFont typeface="Arial" panose="020B0604020202020204" pitchFamily="34" charset="0"/>
              <a:buChar char="•"/>
            </a:pPr>
            <a:r>
              <a:rPr lang="en-GB" sz="1200" dirty="0">
                <a:latin typeface="Lato" panose="020F0502020204030203" pitchFamily="34" charset="0"/>
                <a:ea typeface="PingFangSC" panose="020B0400000000000000" pitchFamily="34" charset="-122"/>
                <a:cs typeface="Times New Roman" panose="02020603050405020304" pitchFamily="18" charset="0"/>
              </a:rPr>
              <a:t>A</a:t>
            </a:r>
            <a:r>
              <a:rPr lang="en-SE" sz="1200" dirty="0">
                <a:latin typeface="Lato" panose="020F0502020204030203" pitchFamily="34" charset="0"/>
                <a:ea typeface="PingFangSC" panose="020B0400000000000000" pitchFamily="34" charset="-122"/>
                <a:cs typeface="Times New Roman" panose="02020603050405020304" pitchFamily="18" charset="0"/>
              </a:rPr>
              <a:t>tt främja förståelse. </a:t>
            </a:r>
          </a:p>
        </p:txBody>
      </p:sp>
      <p:pic>
        <p:nvPicPr>
          <p:cNvPr id="2" name="Picture 1" descr="Logo&#10;&#10;Description automatically generated">
            <a:extLst>
              <a:ext uri="{FF2B5EF4-FFF2-40B4-BE49-F238E27FC236}">
                <a16:creationId xmlns:a16="http://schemas.microsoft.com/office/drawing/2014/main" id="{3F82F729-0C15-79BF-7852-D5498532D33C}"/>
              </a:ext>
            </a:extLst>
          </p:cNvPr>
          <p:cNvPicPr>
            <a:picLocks noChangeAspect="1"/>
          </p:cNvPicPr>
          <p:nvPr/>
        </p:nvPicPr>
        <p:blipFill>
          <a:blip r:embed="rId2"/>
          <a:stretch>
            <a:fillRect/>
          </a:stretch>
        </p:blipFill>
        <p:spPr>
          <a:xfrm>
            <a:off x="119730" y="9419401"/>
            <a:ext cx="1204574" cy="322581"/>
          </a:xfrm>
          <a:prstGeom prst="rect">
            <a:avLst/>
          </a:prstGeom>
        </p:spPr>
      </p:pic>
      <p:grpSp>
        <p:nvGrpSpPr>
          <p:cNvPr id="3" name="Group 2">
            <a:extLst>
              <a:ext uri="{FF2B5EF4-FFF2-40B4-BE49-F238E27FC236}">
                <a16:creationId xmlns:a16="http://schemas.microsoft.com/office/drawing/2014/main" id="{5BBD978D-7C77-0ADA-8EAA-1065C120037D}"/>
              </a:ext>
            </a:extLst>
          </p:cNvPr>
          <p:cNvGrpSpPr/>
          <p:nvPr/>
        </p:nvGrpSpPr>
        <p:grpSpPr>
          <a:xfrm>
            <a:off x="1438132" y="4187031"/>
            <a:ext cx="5186162" cy="4809338"/>
            <a:chOff x="1659052" y="2807936"/>
            <a:chExt cx="3222016" cy="2987906"/>
          </a:xfrm>
        </p:grpSpPr>
        <p:sp>
          <p:nvSpPr>
            <p:cNvPr id="7" name="Rectangle 6">
              <a:extLst>
                <a:ext uri="{FF2B5EF4-FFF2-40B4-BE49-F238E27FC236}">
                  <a16:creationId xmlns:a16="http://schemas.microsoft.com/office/drawing/2014/main" id="{5DF53680-B28A-9CDC-A3F5-D9325B0141BD}"/>
                </a:ext>
              </a:extLst>
            </p:cNvPr>
            <p:cNvSpPr/>
            <p:nvPr/>
          </p:nvSpPr>
          <p:spPr>
            <a:xfrm>
              <a:off x="1659052" y="2807936"/>
              <a:ext cx="3222016" cy="2987906"/>
            </a:xfrm>
            <a:prstGeom prst="rect">
              <a:avLst/>
            </a:prstGeom>
            <a:pattFill prst="dashVert">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2800" dirty="0">
                <a:solidFill>
                  <a:schemeClr val="tx1"/>
                </a:solidFill>
              </a:endParaRPr>
            </a:p>
          </p:txBody>
        </p:sp>
        <p:grpSp>
          <p:nvGrpSpPr>
            <p:cNvPr id="18" name="Group 17">
              <a:extLst>
                <a:ext uri="{FF2B5EF4-FFF2-40B4-BE49-F238E27FC236}">
                  <a16:creationId xmlns:a16="http://schemas.microsoft.com/office/drawing/2014/main" id="{40E2E9D4-EFA8-16E9-AF05-F62AB9D54EEE}"/>
                </a:ext>
              </a:extLst>
            </p:cNvPr>
            <p:cNvGrpSpPr/>
            <p:nvPr/>
          </p:nvGrpSpPr>
          <p:grpSpPr>
            <a:xfrm>
              <a:off x="1851592" y="3040677"/>
              <a:ext cx="2836936" cy="2522423"/>
              <a:chOff x="3507051" y="789722"/>
              <a:chExt cx="5043442" cy="4484308"/>
            </a:xfrm>
          </p:grpSpPr>
          <p:pic>
            <p:nvPicPr>
              <p:cNvPr id="19" name="Picture 18" descr="A picture containing diagram&#10;&#10;Description automatically generated">
                <a:extLst>
                  <a:ext uri="{FF2B5EF4-FFF2-40B4-BE49-F238E27FC236}">
                    <a16:creationId xmlns:a16="http://schemas.microsoft.com/office/drawing/2014/main" id="{5B27C20A-31A1-247E-F9FC-EAEE8D687A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7921" y="2709869"/>
                <a:ext cx="2037677" cy="1412481"/>
              </a:xfrm>
              <a:prstGeom prst="rect">
                <a:avLst/>
              </a:prstGeom>
            </p:spPr>
          </p:pic>
          <p:sp>
            <p:nvSpPr>
              <p:cNvPr id="20" name="Oval 19">
                <a:extLst>
                  <a:ext uri="{FF2B5EF4-FFF2-40B4-BE49-F238E27FC236}">
                    <a16:creationId xmlns:a16="http://schemas.microsoft.com/office/drawing/2014/main" id="{B559C741-DE99-1CD5-9FD6-64821A98ED1F}"/>
                  </a:ext>
                </a:extLst>
              </p:cNvPr>
              <p:cNvSpPr/>
              <p:nvPr/>
            </p:nvSpPr>
            <p:spPr>
              <a:xfrm>
                <a:off x="3763916" y="3573196"/>
                <a:ext cx="1690577" cy="1690577"/>
              </a:xfrm>
              <a:prstGeom prst="ellipse">
                <a:avLst/>
              </a:prstGeom>
              <a:solidFill>
                <a:srgbClr val="F7C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ICKE-VÄRDERANDE</a:t>
                </a:r>
              </a:p>
            </p:txBody>
          </p:sp>
          <p:sp>
            <p:nvSpPr>
              <p:cNvPr id="21" name="Oval 20">
                <a:extLst>
                  <a:ext uri="{FF2B5EF4-FFF2-40B4-BE49-F238E27FC236}">
                    <a16:creationId xmlns:a16="http://schemas.microsoft.com/office/drawing/2014/main" id="{D0C60A64-8067-E52C-61DB-4D6C478B5E23}"/>
                  </a:ext>
                </a:extLst>
              </p:cNvPr>
              <p:cNvSpPr/>
              <p:nvPr/>
            </p:nvSpPr>
            <p:spPr>
              <a:xfrm>
                <a:off x="3507051" y="1662586"/>
                <a:ext cx="1690577" cy="1690577"/>
              </a:xfrm>
              <a:prstGeom prst="ellipse">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EMPATISK NÄRVARO</a:t>
                </a:r>
              </a:p>
            </p:txBody>
          </p:sp>
          <p:sp>
            <p:nvSpPr>
              <p:cNvPr id="22" name="Oval 21">
                <a:extLst>
                  <a:ext uri="{FF2B5EF4-FFF2-40B4-BE49-F238E27FC236}">
                    <a16:creationId xmlns:a16="http://schemas.microsoft.com/office/drawing/2014/main" id="{AC016BAA-F6F7-2B6F-F394-2D56A6CE38C5}"/>
                  </a:ext>
                </a:extLst>
              </p:cNvPr>
              <p:cNvSpPr/>
              <p:nvPr/>
            </p:nvSpPr>
            <p:spPr>
              <a:xfrm>
                <a:off x="5250709" y="789722"/>
                <a:ext cx="1690577" cy="1690577"/>
              </a:xfrm>
              <a:prstGeom prst="ellipse">
                <a:avLst/>
              </a:prstGeom>
              <a:solidFill>
                <a:srgbClr val="E0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INKLUDERING</a:t>
                </a:r>
              </a:p>
            </p:txBody>
          </p:sp>
          <p:sp>
            <p:nvSpPr>
              <p:cNvPr id="23" name="Oval 22">
                <a:extLst>
                  <a:ext uri="{FF2B5EF4-FFF2-40B4-BE49-F238E27FC236}">
                    <a16:creationId xmlns:a16="http://schemas.microsoft.com/office/drawing/2014/main" id="{55E2715E-A425-DF4E-48C6-21CD3BCCBA5F}"/>
                  </a:ext>
                </a:extLst>
              </p:cNvPr>
              <p:cNvSpPr/>
              <p:nvPr/>
            </p:nvSpPr>
            <p:spPr>
              <a:xfrm>
                <a:off x="6859916" y="1698143"/>
                <a:ext cx="1690577" cy="1690577"/>
              </a:xfrm>
              <a:prstGeom prst="ellipse">
                <a:avLst/>
              </a:prstGeom>
              <a:solidFill>
                <a:srgbClr val="F4E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FRÄMJA FÖRSTÅELSE</a:t>
                </a:r>
              </a:p>
            </p:txBody>
          </p:sp>
          <p:sp>
            <p:nvSpPr>
              <p:cNvPr id="24" name="Oval 23">
                <a:extLst>
                  <a:ext uri="{FF2B5EF4-FFF2-40B4-BE49-F238E27FC236}">
                    <a16:creationId xmlns:a16="http://schemas.microsoft.com/office/drawing/2014/main" id="{F4BB4EC1-B292-75FB-D2BD-E1EDD6AC760E}"/>
                  </a:ext>
                </a:extLst>
              </p:cNvPr>
              <p:cNvSpPr/>
              <p:nvPr/>
            </p:nvSpPr>
            <p:spPr>
              <a:xfrm>
                <a:off x="6775450" y="3583453"/>
                <a:ext cx="1690577" cy="1690577"/>
              </a:xfrm>
              <a:prstGeom prst="ellipse">
                <a:avLst/>
              </a:prstGeom>
              <a:solidFill>
                <a:srgbClr val="D2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POSITIV KONFLIKTSYN</a:t>
                </a:r>
              </a:p>
            </p:txBody>
          </p:sp>
        </p:grpSp>
      </p:grpSp>
    </p:spTree>
    <p:extLst>
      <p:ext uri="{BB962C8B-B14F-4D97-AF65-F5344CB8AC3E}">
        <p14:creationId xmlns:p14="http://schemas.microsoft.com/office/powerpoint/2010/main" val="1651129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349252-F361-5145-E17F-8D47191A7A62}"/>
              </a:ext>
            </a:extLst>
          </p:cNvPr>
          <p:cNvSpPr/>
          <p:nvPr/>
        </p:nvSpPr>
        <p:spPr>
          <a:xfrm>
            <a:off x="0" y="833806"/>
            <a:ext cx="3200400" cy="91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6AB678ED-6EA6-E225-C99C-8EF2821DC780}"/>
              </a:ext>
            </a:extLst>
          </p:cNvPr>
          <p:cNvSpPr txBox="1">
            <a:spLocks/>
          </p:cNvSpPr>
          <p:nvPr/>
        </p:nvSpPr>
        <p:spPr>
          <a:xfrm>
            <a:off x="628650" y="3159429"/>
            <a:ext cx="6229350" cy="514433"/>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2000" dirty="0">
                <a:latin typeface="Source Sans Pro" panose="020B0503030403020204" pitchFamily="34" charset="0"/>
                <a:ea typeface="Source Sans Pro" panose="020B0503030403020204" pitchFamily="34" charset="0"/>
                <a:cs typeface="Calibri Light" panose="020F0302020204030204" pitchFamily="34" charset="0"/>
              </a:rPr>
              <a:t>Icke-värderande</a:t>
            </a:r>
          </a:p>
        </p:txBody>
      </p:sp>
      <p:sp>
        <p:nvSpPr>
          <p:cNvPr id="3" name="Content Placeholder 2">
            <a:extLst>
              <a:ext uri="{FF2B5EF4-FFF2-40B4-BE49-F238E27FC236}">
                <a16:creationId xmlns:a16="http://schemas.microsoft.com/office/drawing/2014/main" id="{015699FA-64A4-995B-6E96-2BC575802F83}"/>
              </a:ext>
            </a:extLst>
          </p:cNvPr>
          <p:cNvSpPr txBox="1">
            <a:spLocks/>
          </p:cNvSpPr>
          <p:nvPr/>
        </p:nvSpPr>
        <p:spPr>
          <a:xfrm>
            <a:off x="628650" y="3955914"/>
            <a:ext cx="5819232" cy="2115719"/>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Att vara icke-värderande betyder att du betraktar alla perspektiv likvärdigt och inte värderar vad som är rätt eller fel, positivt eller negativt, bättre eller sämre. </a:t>
            </a:r>
          </a:p>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Det innebär att du behöver vara uppmärksam om dina egna fördomar och om det som triggar dig. Din medvetenhet om dina egna reaktioner hjälper dig att inte reagera när du blir provocerad. Lika viktigt är att avstå från att agera positivt på något som du tycker är bra.</a:t>
            </a:r>
          </a:p>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Samtidigt är du inte kallt och distanserad. Därför bör icke-värderande alltid kombineras med medkännande.</a:t>
            </a:r>
          </a:p>
        </p:txBody>
      </p:sp>
      <p:sp>
        <p:nvSpPr>
          <p:cNvPr id="4" name="Title 1">
            <a:extLst>
              <a:ext uri="{FF2B5EF4-FFF2-40B4-BE49-F238E27FC236}">
                <a16:creationId xmlns:a16="http://schemas.microsoft.com/office/drawing/2014/main" id="{21585EBB-C1A8-5799-2A3C-30B34694D741}"/>
              </a:ext>
            </a:extLst>
          </p:cNvPr>
          <p:cNvSpPr txBox="1">
            <a:spLocks/>
          </p:cNvSpPr>
          <p:nvPr/>
        </p:nvSpPr>
        <p:spPr>
          <a:xfrm>
            <a:off x="628650" y="6353685"/>
            <a:ext cx="5440982" cy="5240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dirty="0">
                <a:latin typeface="Source Sans Pro" panose="020B0503030403020204" pitchFamily="34" charset="0"/>
                <a:ea typeface="Source Sans Pro" panose="020B0503030403020204" pitchFamily="34" charset="0"/>
                <a:cs typeface="Calibri Light" panose="020F0302020204030204" pitchFamily="34" charset="0"/>
              </a:rPr>
              <a:t>Medkännande (empati och närvaro)</a:t>
            </a:r>
          </a:p>
        </p:txBody>
      </p:sp>
      <p:sp>
        <p:nvSpPr>
          <p:cNvPr id="5" name="Content Placeholder 2">
            <a:extLst>
              <a:ext uri="{FF2B5EF4-FFF2-40B4-BE49-F238E27FC236}">
                <a16:creationId xmlns:a16="http://schemas.microsoft.com/office/drawing/2014/main" id="{AA14E553-7CF5-69C9-00A3-C295C7C48448}"/>
              </a:ext>
            </a:extLst>
          </p:cNvPr>
          <p:cNvSpPr txBox="1">
            <a:spLocks/>
          </p:cNvSpPr>
          <p:nvPr/>
        </p:nvSpPr>
        <p:spPr>
          <a:xfrm>
            <a:off x="628650" y="6880769"/>
            <a:ext cx="5440982" cy="2410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Att vara medkännande innebär att du är närvarande och att du har en empatisk inställning.</a:t>
            </a:r>
          </a:p>
          <a:p>
            <a:pPr marL="0" indent="0">
              <a:lnSpc>
                <a:spcPct val="140000"/>
              </a:lnSpc>
              <a:spcBef>
                <a:spcPts val="0"/>
              </a:spcBef>
              <a:buFont typeface="Arial" panose="020B0604020202020204" pitchFamily="34" charset="0"/>
              <a:buNone/>
            </a:pPr>
            <a:r>
              <a:rPr lang="sv-SE" sz="1200" i="1" dirty="0">
                <a:latin typeface="Lato" panose="020F0502020204030203" pitchFamily="34" charset="0"/>
                <a:ea typeface="Lato" panose="020F0502020204030203" pitchFamily="34" charset="0"/>
                <a:cs typeface="Lato" panose="020F0502020204030203" pitchFamily="34" charset="0"/>
              </a:rPr>
              <a:t>Att vara närvarande betyder i första hand att du lyssnar med full uppmärksamhet, att du inte är distraherad av tankar och känslor. Du är helt enkelt där för den du lyssnar på. </a:t>
            </a:r>
          </a:p>
          <a:p>
            <a:pPr marL="0" indent="0">
              <a:lnSpc>
                <a:spcPct val="140000"/>
              </a:lnSpc>
              <a:spcBef>
                <a:spcPts val="0"/>
              </a:spcBef>
              <a:buFont typeface="Arial" panose="020B0604020202020204" pitchFamily="34" charset="0"/>
              <a:buNone/>
            </a:pPr>
            <a:r>
              <a:rPr lang="sv-SE" sz="1200" i="1" dirty="0">
                <a:latin typeface="Lato" panose="020F0502020204030203" pitchFamily="34" charset="0"/>
                <a:ea typeface="Lato" panose="020F0502020204030203" pitchFamily="34" charset="0"/>
                <a:cs typeface="Lato" panose="020F0502020204030203" pitchFamily="34" charset="0"/>
              </a:rPr>
              <a:t>Empati är förmågan att sätta sig i en annans skor – att se det de ser från deras perspektiv. Empati skiljer sig från sympati. </a:t>
            </a: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i="1" dirty="0">
                <a:latin typeface="Lato" panose="020F0502020204030203" pitchFamily="34" charset="0"/>
                <a:ea typeface="Lato" panose="020F0502020204030203" pitchFamily="34" charset="0"/>
                <a:cs typeface="Lato" panose="020F0502020204030203" pitchFamily="34" charset="0"/>
              </a:rPr>
              <a:t>Läs mer här: </a:t>
            </a:r>
            <a:r>
              <a:rPr lang="sv-SE" sz="1200" i="1" dirty="0">
                <a:latin typeface="Lato" panose="020F0502020204030203" pitchFamily="34" charset="0"/>
                <a:ea typeface="Lato" panose="020F0502020204030203" pitchFamily="34" charset="0"/>
                <a:cs typeface="Lato" panose="020F0502020204030203" pitchFamily="34" charset="0"/>
                <a:hlinkClick r:id="rId2"/>
              </a:rPr>
              <a:t>https://www.cnrd.se/resursbank/neutralitet/</a:t>
            </a:r>
            <a:r>
              <a:rPr lang="sv-SE" sz="1200" i="1" dirty="0">
                <a:latin typeface="Lato" panose="020F0502020204030203" pitchFamily="34" charset="0"/>
                <a:ea typeface="Lato" panose="020F0502020204030203" pitchFamily="34" charset="0"/>
                <a:cs typeface="Lato" panose="020F0502020204030203" pitchFamily="34" charset="0"/>
              </a:rPr>
              <a:t> </a:t>
            </a: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p:txBody>
      </p:sp>
      <p:sp>
        <p:nvSpPr>
          <p:cNvPr id="6" name="Triangle 5">
            <a:extLst>
              <a:ext uri="{FF2B5EF4-FFF2-40B4-BE49-F238E27FC236}">
                <a16:creationId xmlns:a16="http://schemas.microsoft.com/office/drawing/2014/main" id="{429CCF93-4686-DB7A-8F3E-FB9F16A0C181}"/>
              </a:ext>
            </a:extLst>
          </p:cNvPr>
          <p:cNvSpPr/>
          <p:nvPr/>
        </p:nvSpPr>
        <p:spPr>
          <a:xfrm rot="10800000">
            <a:off x="0" y="-3"/>
            <a:ext cx="6858000" cy="1938257"/>
          </a:xfrm>
          <a:prstGeom prst="triangle">
            <a:avLst>
              <a:gd name="adj" fmla="val 600"/>
            </a:avLst>
          </a:prstGeom>
          <a:solidFill>
            <a:srgbClr val="FBE5D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72601341-10DF-8AE2-ECCC-A187CB24E232}"/>
              </a:ext>
            </a:extLst>
          </p:cNvPr>
          <p:cNvSpPr/>
          <p:nvPr/>
        </p:nvSpPr>
        <p:spPr>
          <a:xfrm>
            <a:off x="0" y="824962"/>
            <a:ext cx="3200400" cy="918055"/>
          </a:xfrm>
          <a:prstGeom prst="rect">
            <a:avLst/>
          </a:prstGeom>
          <a:solidFill>
            <a:srgbClr val="FBE5D6">
              <a:alpha val="624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tx1"/>
              </a:solidFill>
              <a:latin typeface="Source Sans Pro" panose="020B0503030403020204" pitchFamily="34" charset="0"/>
              <a:ea typeface="Source Sans Pro" panose="020B0503030403020204" pitchFamily="34" charset="0"/>
            </a:endParaRPr>
          </a:p>
        </p:txBody>
      </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9" name="Content Placeholder 2">
            <a:extLst>
              <a:ext uri="{FF2B5EF4-FFF2-40B4-BE49-F238E27FC236}">
                <a16:creationId xmlns:a16="http://schemas.microsoft.com/office/drawing/2014/main" id="{2B39E8FB-A48B-C0FE-9961-93EC72E27D3A}"/>
              </a:ext>
            </a:extLst>
          </p:cNvPr>
          <p:cNvSpPr txBox="1">
            <a:spLocks/>
          </p:cNvSpPr>
          <p:nvPr/>
        </p:nvSpPr>
        <p:spPr>
          <a:xfrm>
            <a:off x="628650" y="2078060"/>
            <a:ext cx="5819232" cy="918055"/>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Neutralitet innebär att du för tillfälle intar </a:t>
            </a:r>
            <a:r>
              <a:rPr lang="en-SE" sz="1200" i="1" dirty="0">
                <a:latin typeface="Lato" panose="020F0502020204030203" pitchFamily="34" charset="0"/>
                <a:ea typeface="Lato" panose="020F0502020204030203" pitchFamily="34" charset="0"/>
                <a:cs typeface="Lato" panose="020F0502020204030203" pitchFamily="34" charset="0"/>
              </a:rPr>
              <a:t>en roll </a:t>
            </a:r>
            <a:r>
              <a:rPr lang="en-SE" sz="1200" dirty="0">
                <a:latin typeface="Lato" panose="020F0502020204030203" pitchFamily="34" charset="0"/>
                <a:ea typeface="Lato" panose="020F0502020204030203" pitchFamily="34" charset="0"/>
                <a:cs typeface="Lato" panose="020F0502020204030203" pitchFamily="34" charset="0"/>
              </a:rPr>
              <a:t>där du inte värdera det som andra säger och att du är såväl empatisk som närvarande. </a:t>
            </a:r>
            <a:r>
              <a:rPr lang="en-GB" sz="1200" dirty="0">
                <a:latin typeface="Lato" panose="020F0502020204030203" pitchFamily="34" charset="0"/>
                <a:ea typeface="Lato" panose="020F0502020204030203" pitchFamily="34" charset="0"/>
                <a:cs typeface="Lato" panose="020F0502020204030203" pitchFamily="34" charset="0"/>
              </a:rPr>
              <a:t>D</a:t>
            </a:r>
            <a:r>
              <a:rPr lang="en-SE" sz="1200" dirty="0">
                <a:latin typeface="Lato" panose="020F0502020204030203" pitchFamily="34" charset="0"/>
                <a:ea typeface="Lato" panose="020F0502020204030203" pitchFamily="34" charset="0"/>
                <a:cs typeface="Lato" panose="020F0502020204030203" pitchFamily="34" charset="0"/>
              </a:rPr>
              <a:t>u är opartisk när du inte väljer sida.</a:t>
            </a:r>
          </a:p>
        </p:txBody>
      </p:sp>
      <p:sp>
        <p:nvSpPr>
          <p:cNvPr id="11" name="TextBox 10">
            <a:extLst>
              <a:ext uri="{FF2B5EF4-FFF2-40B4-BE49-F238E27FC236}">
                <a16:creationId xmlns:a16="http://schemas.microsoft.com/office/drawing/2014/main" id="{D006C00F-F129-3C63-53BF-F46F635936B9}"/>
              </a:ext>
            </a:extLst>
          </p:cNvPr>
          <p:cNvSpPr txBox="1"/>
          <p:nvPr/>
        </p:nvSpPr>
        <p:spPr>
          <a:xfrm>
            <a:off x="628650" y="969126"/>
            <a:ext cx="3184694" cy="646331"/>
          </a:xfrm>
          <a:prstGeom prst="rect">
            <a:avLst/>
          </a:prstGeom>
          <a:noFill/>
        </p:spPr>
        <p:txBody>
          <a:bodyPr wrap="square">
            <a:spAutoFit/>
          </a:bodyPr>
          <a:lstStyle/>
          <a:p>
            <a:r>
              <a:rPr lang="sv-SE" sz="3600" dirty="0">
                <a:solidFill>
                  <a:schemeClr val="tx1"/>
                </a:solidFill>
                <a:latin typeface="Source Sans Pro" panose="020B0503030403020204" pitchFamily="34" charset="0"/>
                <a:ea typeface="Source Sans Pro" panose="020B0503030403020204" pitchFamily="34" charset="0"/>
              </a:rPr>
              <a:t>Neutralitet</a:t>
            </a:r>
          </a:p>
        </p:txBody>
      </p:sp>
    </p:spTree>
    <p:extLst>
      <p:ext uri="{BB962C8B-B14F-4D97-AF65-F5344CB8AC3E}">
        <p14:creationId xmlns:p14="http://schemas.microsoft.com/office/powerpoint/2010/main" val="97206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349252-F361-5145-E17F-8D47191A7A62}"/>
              </a:ext>
            </a:extLst>
          </p:cNvPr>
          <p:cNvSpPr/>
          <p:nvPr/>
        </p:nvSpPr>
        <p:spPr>
          <a:xfrm>
            <a:off x="0" y="833806"/>
            <a:ext cx="3184694" cy="91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riangle 5">
            <a:extLst>
              <a:ext uri="{FF2B5EF4-FFF2-40B4-BE49-F238E27FC236}">
                <a16:creationId xmlns:a16="http://schemas.microsoft.com/office/drawing/2014/main" id="{429CCF93-4686-DB7A-8F3E-FB9F16A0C181}"/>
              </a:ext>
            </a:extLst>
          </p:cNvPr>
          <p:cNvSpPr/>
          <p:nvPr/>
        </p:nvSpPr>
        <p:spPr>
          <a:xfrm rot="10800000">
            <a:off x="0" y="-3"/>
            <a:ext cx="6858000" cy="1938257"/>
          </a:xfrm>
          <a:prstGeom prst="triangle">
            <a:avLst>
              <a:gd name="adj" fmla="val 600"/>
            </a:avLst>
          </a:prstGeom>
          <a:solidFill>
            <a:srgbClr val="FBE5D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72601341-10DF-8AE2-ECCC-A187CB24E232}"/>
              </a:ext>
            </a:extLst>
          </p:cNvPr>
          <p:cNvSpPr/>
          <p:nvPr/>
        </p:nvSpPr>
        <p:spPr>
          <a:xfrm>
            <a:off x="0" y="824962"/>
            <a:ext cx="3184694" cy="918055"/>
          </a:xfrm>
          <a:prstGeom prst="rect">
            <a:avLst/>
          </a:prstGeom>
          <a:solidFill>
            <a:srgbClr val="FBE5D6">
              <a:alpha val="624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tx1"/>
              </a:solidFill>
              <a:latin typeface="Source Sans Pro" panose="020B0503030403020204" pitchFamily="34" charset="0"/>
              <a:ea typeface="Source Sans Pro" panose="020B0503030403020204" pitchFamily="34" charset="0"/>
            </a:endParaRPr>
          </a:p>
        </p:txBody>
      </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11" name="TextBox 10">
            <a:extLst>
              <a:ext uri="{FF2B5EF4-FFF2-40B4-BE49-F238E27FC236}">
                <a16:creationId xmlns:a16="http://schemas.microsoft.com/office/drawing/2014/main" id="{D006C00F-F129-3C63-53BF-F46F635936B9}"/>
              </a:ext>
            </a:extLst>
          </p:cNvPr>
          <p:cNvSpPr txBox="1"/>
          <p:nvPr/>
        </p:nvSpPr>
        <p:spPr>
          <a:xfrm>
            <a:off x="628650" y="969126"/>
            <a:ext cx="3184694" cy="646331"/>
          </a:xfrm>
          <a:prstGeom prst="rect">
            <a:avLst/>
          </a:prstGeom>
          <a:noFill/>
        </p:spPr>
        <p:txBody>
          <a:bodyPr wrap="square">
            <a:spAutoFit/>
          </a:bodyPr>
          <a:lstStyle/>
          <a:p>
            <a:r>
              <a:rPr lang="sv-SE" sz="3600" dirty="0">
                <a:solidFill>
                  <a:schemeClr val="tx1"/>
                </a:solidFill>
                <a:latin typeface="Source Sans Pro" panose="020B0503030403020204" pitchFamily="34" charset="0"/>
                <a:ea typeface="Source Sans Pro" panose="020B0503030403020204" pitchFamily="34" charset="0"/>
              </a:rPr>
              <a:t>Inkludering</a:t>
            </a:r>
          </a:p>
        </p:txBody>
      </p:sp>
      <p:sp>
        <p:nvSpPr>
          <p:cNvPr id="13" name="Content Placeholder 2">
            <a:extLst>
              <a:ext uri="{FF2B5EF4-FFF2-40B4-BE49-F238E27FC236}">
                <a16:creationId xmlns:a16="http://schemas.microsoft.com/office/drawing/2014/main" id="{7865FD4D-06EA-A1DB-1159-6F4E6AA7F632}"/>
              </a:ext>
            </a:extLst>
          </p:cNvPr>
          <p:cNvSpPr txBox="1">
            <a:spLocks/>
          </p:cNvSpPr>
          <p:nvPr/>
        </p:nvSpPr>
        <p:spPr>
          <a:xfrm>
            <a:off x="628650" y="2073575"/>
            <a:ext cx="5819232" cy="3725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Inkludering har flera dimensioner. Bland annat behöver vi i konflikthanteringsprocesser fundera över att inkludera:</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Dem som är involverad eller berörd av en konflikt</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Olika aspekter av människan: tankar, känslor, vilja</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Den sekundära processen – i den utsträckning det går att göra</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Nejrösten</a:t>
            </a:r>
          </a:p>
          <a:p>
            <a:pPr marL="0" indent="0">
              <a:lnSpc>
                <a:spcPct val="14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Med tanke på att exkludering eller marginalisering är en viktig orsak till att spänning uppstår eller konflikter eskalerar bör inkludering vara en självklarhet för framgångsrikt hanteringen av konfliktsituationer. </a:t>
            </a:r>
          </a:p>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Allt tecken på spänning (se motståndslinjen) är en indikation att något eller någon exkluderas och kan betraktas som en flagga som signalerar behovet av inkludering. </a:t>
            </a:r>
          </a:p>
          <a:p>
            <a:pPr marL="0" indent="0">
              <a:lnSpc>
                <a:spcPct val="14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Läs mer här: </a:t>
            </a:r>
            <a:r>
              <a:rPr lang="sv-SE" sz="1200" dirty="0">
                <a:latin typeface="Lato" panose="020F0502020204030203" pitchFamily="34" charset="0"/>
                <a:ea typeface="Lato" panose="020F0502020204030203" pitchFamily="34" charset="0"/>
                <a:cs typeface="Lato" panose="020F0502020204030203" pitchFamily="34" charset="0"/>
                <a:hlinkClick r:id="rId3"/>
              </a:rPr>
              <a:t>https://www.cnrd.se/resursbank/inkludering/</a:t>
            </a:r>
            <a:r>
              <a:rPr lang="sv-SE" sz="1200" dirty="0">
                <a:latin typeface="Lato" panose="020F0502020204030203" pitchFamily="34" charset="0"/>
                <a:ea typeface="Lato" panose="020F0502020204030203" pitchFamily="34" charset="0"/>
                <a:cs typeface="Lato" panose="020F0502020204030203" pitchFamily="34" charset="0"/>
              </a:rPr>
              <a:t> </a:t>
            </a: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27690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429CCF93-4686-DB7A-8F3E-FB9F16A0C181}"/>
              </a:ext>
            </a:extLst>
          </p:cNvPr>
          <p:cNvSpPr/>
          <p:nvPr/>
        </p:nvSpPr>
        <p:spPr>
          <a:xfrm rot="10800000">
            <a:off x="0" y="-3"/>
            <a:ext cx="6858000" cy="1938257"/>
          </a:xfrm>
          <a:prstGeom prst="triangle">
            <a:avLst>
              <a:gd name="adj" fmla="val 600"/>
            </a:avLst>
          </a:prstGeom>
          <a:solidFill>
            <a:srgbClr val="FBE5D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oup 2">
            <a:extLst>
              <a:ext uri="{FF2B5EF4-FFF2-40B4-BE49-F238E27FC236}">
                <a16:creationId xmlns:a16="http://schemas.microsoft.com/office/drawing/2014/main" id="{41E81537-E635-C837-A1A4-0E737D31307E}"/>
              </a:ext>
            </a:extLst>
          </p:cNvPr>
          <p:cNvGrpSpPr/>
          <p:nvPr/>
        </p:nvGrpSpPr>
        <p:grpSpPr>
          <a:xfrm>
            <a:off x="-1" y="829162"/>
            <a:ext cx="5096108" cy="922699"/>
            <a:chOff x="-1" y="829162"/>
            <a:chExt cx="5096108" cy="922699"/>
          </a:xfrm>
        </p:grpSpPr>
        <p:sp>
          <p:nvSpPr>
            <p:cNvPr id="12" name="Rectangle 11">
              <a:extLst>
                <a:ext uri="{FF2B5EF4-FFF2-40B4-BE49-F238E27FC236}">
                  <a16:creationId xmlns:a16="http://schemas.microsoft.com/office/drawing/2014/main" id="{6E349252-F361-5145-E17F-8D47191A7A62}"/>
                </a:ext>
              </a:extLst>
            </p:cNvPr>
            <p:cNvSpPr/>
            <p:nvPr/>
          </p:nvSpPr>
          <p:spPr>
            <a:xfrm>
              <a:off x="-1" y="833806"/>
              <a:ext cx="5096107" cy="91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72601341-10DF-8AE2-ECCC-A187CB24E232}"/>
                </a:ext>
              </a:extLst>
            </p:cNvPr>
            <p:cNvSpPr/>
            <p:nvPr/>
          </p:nvSpPr>
          <p:spPr>
            <a:xfrm>
              <a:off x="0" y="829162"/>
              <a:ext cx="5096107" cy="918055"/>
            </a:xfrm>
            <a:prstGeom prst="rect">
              <a:avLst/>
            </a:prstGeom>
            <a:solidFill>
              <a:srgbClr val="FBE5D6">
                <a:alpha val="624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tx1"/>
                </a:solidFill>
                <a:latin typeface="Source Sans Pro" panose="020B0503030403020204" pitchFamily="34" charset="0"/>
                <a:ea typeface="Source Sans Pro" panose="020B0503030403020204" pitchFamily="34" charset="0"/>
              </a:endParaRPr>
            </a:p>
          </p:txBody>
        </p:sp>
      </p:gr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11" name="TextBox 10">
            <a:extLst>
              <a:ext uri="{FF2B5EF4-FFF2-40B4-BE49-F238E27FC236}">
                <a16:creationId xmlns:a16="http://schemas.microsoft.com/office/drawing/2014/main" id="{D006C00F-F129-3C63-53BF-F46F635936B9}"/>
              </a:ext>
            </a:extLst>
          </p:cNvPr>
          <p:cNvSpPr txBox="1"/>
          <p:nvPr/>
        </p:nvSpPr>
        <p:spPr>
          <a:xfrm>
            <a:off x="628650" y="969126"/>
            <a:ext cx="5096106" cy="646331"/>
          </a:xfrm>
          <a:prstGeom prst="rect">
            <a:avLst/>
          </a:prstGeom>
          <a:noFill/>
        </p:spPr>
        <p:txBody>
          <a:bodyPr wrap="square">
            <a:spAutoFit/>
          </a:bodyPr>
          <a:lstStyle/>
          <a:p>
            <a:r>
              <a:rPr lang="sv-SE" sz="3600" dirty="0">
                <a:solidFill>
                  <a:schemeClr val="tx1"/>
                </a:solidFill>
                <a:latin typeface="Source Sans Pro" panose="020B0503030403020204" pitchFamily="34" charset="0"/>
                <a:ea typeface="Source Sans Pro" panose="020B0503030403020204" pitchFamily="34" charset="0"/>
              </a:rPr>
              <a:t>Att främja förståelse</a:t>
            </a:r>
          </a:p>
        </p:txBody>
      </p:sp>
      <p:sp>
        <p:nvSpPr>
          <p:cNvPr id="2" name="Content Placeholder 2">
            <a:extLst>
              <a:ext uri="{FF2B5EF4-FFF2-40B4-BE49-F238E27FC236}">
                <a16:creationId xmlns:a16="http://schemas.microsoft.com/office/drawing/2014/main" id="{A5FCB3D8-18F3-7753-9826-940EF105A066}"/>
              </a:ext>
            </a:extLst>
          </p:cNvPr>
          <p:cNvSpPr txBox="1">
            <a:spLocks/>
          </p:cNvSpPr>
          <p:nvPr/>
        </p:nvSpPr>
        <p:spPr>
          <a:xfrm>
            <a:off x="628651" y="2073575"/>
            <a:ext cx="5281496" cy="4879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lang="sv-SE" sz="1200" dirty="0">
                <a:latin typeface="Lato" panose="020F0502020204030203" pitchFamily="34" charset="0"/>
                <a:ea typeface="Lato" panose="020F0502020204030203" pitchFamily="34" charset="0"/>
                <a:cs typeface="Lato" panose="020F0502020204030203" pitchFamily="34" charset="0"/>
              </a:rPr>
              <a:t>Som processledare eller dialogledare ska du alltid sträva efter att skapa trygga rum för samtal mellan intressenter. Syftet med att skapa dessa rum där deltagare känner att de kan säga det de behöver säga är att främja ömsesidig förståelse för varandras perspektiv. </a:t>
            </a:r>
          </a:p>
          <a:p>
            <a:pPr marL="0" indent="0">
              <a:lnSpc>
                <a:spcPct val="140000"/>
              </a:lnSpc>
              <a:buNone/>
            </a:pPr>
            <a:r>
              <a:rPr lang="sv-SE" sz="1200" dirty="0">
                <a:latin typeface="Lato" panose="020F0502020204030203" pitchFamily="34" charset="0"/>
                <a:ea typeface="Lato" panose="020F0502020204030203" pitchFamily="34" charset="0"/>
                <a:cs typeface="Lato" panose="020F0502020204030203" pitchFamily="34" charset="0"/>
              </a:rPr>
              <a:t>Det är när en part utgår ifrån att dennes perspektiv är rätt, sant eller bättre än någon annans att spänning lär uppstå. Som processledare uppmanar du deltagare att försöka förstå den andres sätt att se på problemet eller frågan. </a:t>
            </a:r>
          </a:p>
          <a:p>
            <a:pPr marL="0" indent="0">
              <a:lnSpc>
                <a:spcPct val="140000"/>
              </a:lnSpc>
              <a:buNone/>
            </a:pPr>
            <a:r>
              <a:rPr lang="sv-SE" sz="1200" dirty="0">
                <a:latin typeface="Lato" panose="020F0502020204030203" pitchFamily="34" charset="0"/>
                <a:ea typeface="Lato" panose="020F0502020204030203" pitchFamily="34" charset="0"/>
                <a:cs typeface="Lato" panose="020F0502020204030203" pitchFamily="34" charset="0"/>
              </a:rPr>
              <a:t>Dialogen syfte är just att motverka polarisering.  Det betyder inte att motsatta perspektiv inte får finnas. Det kommer de alltid att göra. Det handlar snarare om att kunna acceptera att någon annan ser annat än vad en själv gör. I stället för att se varandra som motståndare eller fienden, är syftet med dialog att kunna samexistera och samverka trots skillnader. Att respektera och förstå en annans perspektiv innebär inte att en håller med. </a:t>
            </a:r>
          </a:p>
        </p:txBody>
      </p:sp>
    </p:spTree>
    <p:extLst>
      <p:ext uri="{BB962C8B-B14F-4D97-AF65-F5344CB8AC3E}">
        <p14:creationId xmlns:p14="http://schemas.microsoft.com/office/powerpoint/2010/main" val="1890838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429CCF93-4686-DB7A-8F3E-FB9F16A0C181}"/>
              </a:ext>
            </a:extLst>
          </p:cNvPr>
          <p:cNvSpPr/>
          <p:nvPr/>
        </p:nvSpPr>
        <p:spPr>
          <a:xfrm rot="10800000">
            <a:off x="0" y="-3"/>
            <a:ext cx="6858000" cy="1938257"/>
          </a:xfrm>
          <a:prstGeom prst="triangle">
            <a:avLst>
              <a:gd name="adj" fmla="val 600"/>
            </a:avLst>
          </a:prstGeom>
          <a:solidFill>
            <a:srgbClr val="FBE5D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oup 2">
            <a:extLst>
              <a:ext uri="{FF2B5EF4-FFF2-40B4-BE49-F238E27FC236}">
                <a16:creationId xmlns:a16="http://schemas.microsoft.com/office/drawing/2014/main" id="{41E81537-E635-C837-A1A4-0E737D31307E}"/>
              </a:ext>
            </a:extLst>
          </p:cNvPr>
          <p:cNvGrpSpPr/>
          <p:nvPr/>
        </p:nvGrpSpPr>
        <p:grpSpPr>
          <a:xfrm>
            <a:off x="-1" y="829162"/>
            <a:ext cx="5096108" cy="922699"/>
            <a:chOff x="-1" y="829162"/>
            <a:chExt cx="5096108" cy="922699"/>
          </a:xfrm>
        </p:grpSpPr>
        <p:sp>
          <p:nvSpPr>
            <p:cNvPr id="12" name="Rectangle 11">
              <a:extLst>
                <a:ext uri="{FF2B5EF4-FFF2-40B4-BE49-F238E27FC236}">
                  <a16:creationId xmlns:a16="http://schemas.microsoft.com/office/drawing/2014/main" id="{6E349252-F361-5145-E17F-8D47191A7A62}"/>
                </a:ext>
              </a:extLst>
            </p:cNvPr>
            <p:cNvSpPr/>
            <p:nvPr/>
          </p:nvSpPr>
          <p:spPr>
            <a:xfrm>
              <a:off x="-1" y="833806"/>
              <a:ext cx="5096107" cy="91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72601341-10DF-8AE2-ECCC-A187CB24E232}"/>
                </a:ext>
              </a:extLst>
            </p:cNvPr>
            <p:cNvSpPr/>
            <p:nvPr/>
          </p:nvSpPr>
          <p:spPr>
            <a:xfrm>
              <a:off x="0" y="829162"/>
              <a:ext cx="5096107" cy="918055"/>
            </a:xfrm>
            <a:prstGeom prst="rect">
              <a:avLst/>
            </a:prstGeom>
            <a:solidFill>
              <a:srgbClr val="FBE5D6">
                <a:alpha val="624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tx1"/>
                </a:solidFill>
                <a:latin typeface="Source Sans Pro" panose="020B0503030403020204" pitchFamily="34" charset="0"/>
                <a:ea typeface="Source Sans Pro" panose="020B0503030403020204" pitchFamily="34" charset="0"/>
              </a:endParaRPr>
            </a:p>
          </p:txBody>
        </p:sp>
      </p:gr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11" name="TextBox 10">
            <a:extLst>
              <a:ext uri="{FF2B5EF4-FFF2-40B4-BE49-F238E27FC236}">
                <a16:creationId xmlns:a16="http://schemas.microsoft.com/office/drawing/2014/main" id="{D006C00F-F129-3C63-53BF-F46F635936B9}"/>
              </a:ext>
            </a:extLst>
          </p:cNvPr>
          <p:cNvSpPr txBox="1"/>
          <p:nvPr/>
        </p:nvSpPr>
        <p:spPr>
          <a:xfrm>
            <a:off x="628650" y="969126"/>
            <a:ext cx="5096106" cy="646331"/>
          </a:xfrm>
          <a:prstGeom prst="rect">
            <a:avLst/>
          </a:prstGeom>
          <a:noFill/>
        </p:spPr>
        <p:txBody>
          <a:bodyPr wrap="square">
            <a:spAutoFit/>
          </a:bodyPr>
          <a:lstStyle/>
          <a:p>
            <a:r>
              <a:rPr lang="sv-SE" sz="3600" dirty="0">
                <a:solidFill>
                  <a:schemeClr val="tx1"/>
                </a:solidFill>
                <a:latin typeface="Source Sans Pro" panose="020B0503030403020204" pitchFamily="34" charset="0"/>
                <a:ea typeface="Source Sans Pro" panose="020B0503030403020204" pitchFamily="34" charset="0"/>
              </a:rPr>
              <a:t>En positiv konfliktsyn</a:t>
            </a:r>
          </a:p>
        </p:txBody>
      </p:sp>
      <p:sp>
        <p:nvSpPr>
          <p:cNvPr id="2" name="Content Placeholder 2">
            <a:extLst>
              <a:ext uri="{FF2B5EF4-FFF2-40B4-BE49-F238E27FC236}">
                <a16:creationId xmlns:a16="http://schemas.microsoft.com/office/drawing/2014/main" id="{A5FCB3D8-18F3-7753-9826-940EF105A066}"/>
              </a:ext>
            </a:extLst>
          </p:cNvPr>
          <p:cNvSpPr txBox="1">
            <a:spLocks/>
          </p:cNvSpPr>
          <p:nvPr/>
        </p:nvSpPr>
        <p:spPr>
          <a:xfrm>
            <a:off x="628651" y="2073575"/>
            <a:ext cx="5281496" cy="4879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lang="en-SE" sz="1200" dirty="0">
                <a:latin typeface="Lato" panose="020F0502020204030203" pitchFamily="34" charset="0"/>
                <a:ea typeface="Lato" panose="020F0502020204030203" pitchFamily="34" charset="0"/>
                <a:cs typeface="Lato" panose="020F0502020204030203" pitchFamily="34" charset="0"/>
              </a:rPr>
              <a:t>Konflikter betraktas många gånger som något entydigt negativt, men konflikter kan fungera som en positiv kraft för välbehövliga förändringar. Hur du som dialogdesigner, facilitator eller medlare ser på konflikter är avgörande för att detta ska vara möjligt. </a:t>
            </a:r>
          </a:p>
          <a:p>
            <a:pPr marL="0" indent="0">
              <a:lnSpc>
                <a:spcPct val="140000"/>
              </a:lnSpc>
              <a:buNone/>
            </a:pPr>
            <a:r>
              <a:rPr lang="en-SE" sz="1200" b="1" dirty="0">
                <a:latin typeface="Lato" panose="020F0502020204030203" pitchFamily="34" charset="0"/>
                <a:ea typeface="Lato" panose="020F0502020204030203" pitchFamily="34" charset="0"/>
                <a:cs typeface="Lato" panose="020F0502020204030203" pitchFamily="34" charset="0"/>
              </a:rPr>
              <a:t>Konflikter som en positiv kraft</a:t>
            </a:r>
          </a:p>
          <a:p>
            <a:pPr marL="0" indent="0">
              <a:lnSpc>
                <a:spcPct val="140000"/>
              </a:lnSpc>
              <a:buNone/>
            </a:pPr>
            <a:r>
              <a:rPr lang="en-SE" sz="1200" dirty="0">
                <a:latin typeface="Lato" panose="020F0502020204030203" pitchFamily="34" charset="0"/>
                <a:ea typeface="Lato" panose="020F0502020204030203" pitchFamily="34" charset="0"/>
                <a:cs typeface="Lato" panose="020F0502020204030203" pitchFamily="34" charset="0"/>
              </a:rPr>
              <a:t>Givetvis kan konflikter vara destruktiva och till och med leda till våld, men konflikter behöver inte nödvändigtvis vara negativa. Istället kan konflikter fungera som en positiv kraft för välbehövliga förändringar förutsatt att de hanteras på ett ändamålsenligt sätt. Om ett perspektiv på något sätt marginaliseras och inte blir taget på allvar eller inte deltar i samtalet fullt ut finns det en risk att spänningen mellan olika kontrasterande perspektiv eskalerar och att destruktiva konflikter uppdagas. Ditt förhållningssätt som dialogdesigner, facilitator eller medlare är avgörande för att skapa en trygg och konstruktiv plats för konflikter att utspela sig på, vilket är en förutsättning för att konflikter ska kunna verka som en positiv kraft. </a:t>
            </a:r>
          </a:p>
        </p:txBody>
      </p:sp>
    </p:spTree>
    <p:extLst>
      <p:ext uri="{BB962C8B-B14F-4D97-AF65-F5344CB8AC3E}">
        <p14:creationId xmlns:p14="http://schemas.microsoft.com/office/powerpoint/2010/main" val="1377266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BAEF2-569B-8422-3ABC-626A979BDE54}"/>
              </a:ext>
            </a:extLst>
          </p:cNvPr>
          <p:cNvSpPr/>
          <p:nvPr/>
        </p:nvSpPr>
        <p:spPr>
          <a:xfrm>
            <a:off x="384344" y="149903"/>
            <a:ext cx="699880" cy="894912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5" name="Rectangle 4">
            <a:extLst>
              <a:ext uri="{FF2B5EF4-FFF2-40B4-BE49-F238E27FC236}">
                <a16:creationId xmlns:a16="http://schemas.microsoft.com/office/drawing/2014/main" id="{50786F26-76FF-D4FB-834A-35E33D38F216}"/>
              </a:ext>
            </a:extLst>
          </p:cNvPr>
          <p:cNvSpPr/>
          <p:nvPr/>
        </p:nvSpPr>
        <p:spPr>
          <a:xfrm>
            <a:off x="0" y="613304"/>
            <a:ext cx="6473656"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88503192-EA60-B688-260C-4EBC124B1CA2}"/>
              </a:ext>
            </a:extLst>
          </p:cNvPr>
          <p:cNvSpPr txBox="1"/>
          <p:nvPr/>
        </p:nvSpPr>
        <p:spPr>
          <a:xfrm>
            <a:off x="1853381" y="2292201"/>
            <a:ext cx="4320000" cy="2492990"/>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Dessa anteckningar fokuserar inte på konflikt, men eftersom komplexa frågor ofta bär med sig någon form av spänning, motstånd och konflikt, inkluderar vi några korta anteckningar här.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Förståelse för hur konflikter uppstår ger dig också möjlighet att förebygga och hantera dem.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Vi använder ordet konflikt i bred bemärkelse. I stället för att upprepa orden spänning, motstånd och konflikt använder vi generellt enbart ordet konflikt.</a:t>
            </a:r>
          </a:p>
          <a:p>
            <a:endParaRPr lang="sv-SE" sz="1200" dirty="0">
              <a:latin typeface="Lato" panose="020F0502020204030203" pitchFamily="34" charset="0"/>
              <a:ea typeface="Lato" panose="020F0502020204030203" pitchFamily="34" charset="0"/>
              <a:cs typeface="Lato" panose="020F0502020204030203" pitchFamily="34" charset="0"/>
            </a:endParaRPr>
          </a:p>
          <a:p>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7" name="Title 1">
            <a:extLst>
              <a:ext uri="{FF2B5EF4-FFF2-40B4-BE49-F238E27FC236}">
                <a16:creationId xmlns:a16="http://schemas.microsoft.com/office/drawing/2014/main" id="{CD6D987A-7733-BB78-1CF4-4AD71C9E6551}"/>
              </a:ext>
            </a:extLst>
          </p:cNvPr>
          <p:cNvSpPr txBox="1">
            <a:spLocks/>
          </p:cNvSpPr>
          <p:nvPr/>
        </p:nvSpPr>
        <p:spPr>
          <a:xfrm>
            <a:off x="0" y="613304"/>
            <a:ext cx="6473656" cy="918055"/>
          </a:xfrm>
          <a:prstGeom prst="rect">
            <a:avLst/>
          </a:prstGeom>
        </p:spPr>
        <p:txBody>
          <a:bodyPr anchor="b">
            <a:normAutofit fontScale="92500"/>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t>Om spänning, motstånd och konflikt</a:t>
            </a:r>
            <a:endParaRPr lang="sv-SE" sz="3600" dirty="0"/>
          </a:p>
        </p:txBody>
      </p:sp>
      <p:pic>
        <p:nvPicPr>
          <p:cNvPr id="2" name="Picture 1" descr="Logo&#10;&#10;Description automatically generated">
            <a:extLst>
              <a:ext uri="{FF2B5EF4-FFF2-40B4-BE49-F238E27FC236}">
                <a16:creationId xmlns:a16="http://schemas.microsoft.com/office/drawing/2014/main" id="{D969FAA0-8DD5-790B-82B6-982FC95D6702}"/>
              </a:ext>
            </a:extLst>
          </p:cNvPr>
          <p:cNvPicPr>
            <a:picLocks noChangeAspect="1"/>
          </p:cNvPicPr>
          <p:nvPr/>
        </p:nvPicPr>
        <p:blipFill>
          <a:blip r:embed="rId2"/>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3352729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621450" y="2363132"/>
            <a:ext cx="5615100" cy="7078861"/>
          </a:xfrm>
          <a:prstGeom prst="rect">
            <a:avLst/>
          </a:prstGeom>
          <a:solidFill>
            <a:srgbClr val="B9AB9F">
              <a:alpha val="20000"/>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v-SE" sz="1200" dirty="0">
                <a:latin typeface="Lato" panose="020F0502020204030203" pitchFamily="34" charset="0"/>
                <a:ea typeface="Lato" panose="020F0502020204030203" pitchFamily="34" charset="0"/>
                <a:cs typeface="Lato" panose="020F0502020204030203" pitchFamily="34" charset="0"/>
              </a:rPr>
              <a:t>Det finns två sätt att tänka kring hur konflikter uppstår. </a:t>
            </a:r>
          </a:p>
          <a:p>
            <a:pPr marL="0" indent="0">
              <a:spcAft>
                <a:spcPts val="600"/>
              </a:spcAft>
              <a:buNone/>
            </a:pPr>
            <a:r>
              <a:rPr lang="sv-SE" sz="1200" dirty="0">
                <a:latin typeface="Lato" panose="020F0502020204030203" pitchFamily="34" charset="0"/>
                <a:ea typeface="Lato" panose="020F0502020204030203" pitchFamily="34" charset="0"/>
                <a:cs typeface="Lato" panose="020F0502020204030203" pitchFamily="34" charset="0"/>
              </a:rPr>
              <a:t>Det ena utgår ifrån att fragmentering är orsaken. Det är främst David Bohm (och William Isaacs) som pratar om fragmentering. Deras tankesätt bygger på Bohms teori att allt hänger ihop och att saker påverkar varandra på sätt som vi ännu inte begriper. Bohm var fysiker och samarbetade med Albert Einstein och Nils Bohr. Det andra bygger på psykologi och formuleras av Arnold </a:t>
            </a:r>
            <a:r>
              <a:rPr lang="sv-SE" sz="1200" dirty="0" err="1">
                <a:latin typeface="Lato" panose="020F0502020204030203" pitchFamily="34" charset="0"/>
                <a:ea typeface="Lato" panose="020F0502020204030203" pitchFamily="34" charset="0"/>
                <a:cs typeface="Lato" panose="020F0502020204030203" pitchFamily="34" charset="0"/>
              </a:rPr>
              <a:t>Mindell</a:t>
            </a:r>
            <a:r>
              <a:rPr lang="sv-SE" sz="1200" dirty="0">
                <a:latin typeface="Lato" panose="020F0502020204030203" pitchFamily="34" charset="0"/>
                <a:ea typeface="Lato" panose="020F0502020204030203" pitchFamily="34" charset="0"/>
                <a:cs typeface="Lato" panose="020F0502020204030203" pitchFamily="34" charset="0"/>
              </a:rPr>
              <a:t>. </a:t>
            </a:r>
            <a:r>
              <a:rPr lang="sv-SE" sz="1200" dirty="0" err="1">
                <a:latin typeface="Lato" panose="020F0502020204030203" pitchFamily="34" charset="0"/>
                <a:ea typeface="Lato" panose="020F0502020204030203" pitchFamily="34" charset="0"/>
                <a:cs typeface="Lato" panose="020F0502020204030203" pitchFamily="34" charset="0"/>
              </a:rPr>
              <a:t>Mindells</a:t>
            </a:r>
            <a:r>
              <a:rPr lang="sv-SE" sz="1200" dirty="0">
                <a:latin typeface="Lato" panose="020F0502020204030203" pitchFamily="34" charset="0"/>
                <a:ea typeface="Lato" panose="020F0502020204030203" pitchFamily="34" charset="0"/>
                <a:cs typeface="Lato" panose="020F0502020204030203" pitchFamily="34" charset="0"/>
              </a:rPr>
              <a:t> arbete utvecklades vidare av </a:t>
            </a:r>
            <a:r>
              <a:rPr lang="sv-SE" sz="1200" dirty="0" err="1">
                <a:latin typeface="Lato" panose="020F0502020204030203" pitchFamily="34" charset="0"/>
                <a:ea typeface="Lato" panose="020F0502020204030203" pitchFamily="34" charset="0"/>
                <a:cs typeface="Lato" panose="020F0502020204030203" pitchFamily="34" charset="0"/>
              </a:rPr>
              <a:t>Myrna</a:t>
            </a:r>
            <a:r>
              <a:rPr lang="sv-SE" sz="1200" dirty="0">
                <a:latin typeface="Lato" panose="020F0502020204030203" pitchFamily="34" charset="0"/>
                <a:ea typeface="Lato" panose="020F0502020204030203" pitchFamily="34" charset="0"/>
                <a:cs typeface="Lato" panose="020F0502020204030203" pitchFamily="34" charset="0"/>
              </a:rPr>
              <a:t> Lewis. Deep </a:t>
            </a:r>
            <a:r>
              <a:rPr lang="sv-SE" sz="1200" dirty="0" err="1">
                <a:latin typeface="Lato" panose="020F0502020204030203" pitchFamily="34" charset="0"/>
                <a:ea typeface="Lato" panose="020F0502020204030203" pitchFamily="34" charset="0"/>
                <a:cs typeface="Lato" panose="020F0502020204030203" pitchFamily="34" charset="0"/>
              </a:rPr>
              <a:t>Democracy</a:t>
            </a:r>
            <a:r>
              <a:rPr lang="sv-SE" sz="1200" dirty="0">
                <a:latin typeface="Lato" panose="020F0502020204030203" pitchFamily="34" charset="0"/>
                <a:ea typeface="Lato" panose="020F0502020204030203" pitchFamily="34" charset="0"/>
                <a:cs typeface="Lato" panose="020F0502020204030203" pitchFamily="34" charset="0"/>
              </a:rPr>
              <a:t> utgår ifrån att marginalisering är orsaken till att spänning, motstånd och konflikt uppstår. Den fokuserar främst på gruppdynamik men principen är lika användbar för individer och samhället i stort. </a:t>
            </a:r>
          </a:p>
          <a:p>
            <a:pPr marL="0" indent="0">
              <a:buNone/>
            </a:pPr>
            <a:r>
              <a:rPr lang="sv-SE" sz="1200" b="1" dirty="0">
                <a:latin typeface="Lato" panose="020F0502020204030203" pitchFamily="34" charset="0"/>
                <a:ea typeface="Lato" panose="020F0502020204030203" pitchFamily="34" charset="0"/>
                <a:cs typeface="Lato" panose="020F0502020204030203" pitchFamily="34" charset="0"/>
              </a:rPr>
              <a:t>Fragmentering</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Eftersom vi enbart ser en del av helheten har vi, som individer, ett begränsat perspektiv.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De flesta känner igen berättelsen (eller dikten) om de sex blinda männen och elefanten (se videon om fragmentering). Alla tror sig ha förstått vad en elefant är men har enbart en del av helheten. Så är det i de flesta fall även med våra samverkansprocesser, möten och samtal där spänning uppstår. Människor som står på olika sidor och kritiserar varandra har var sin bild av verkligheten.</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Det följer att vi kan få en mer nyanserad och fullständig förståelse av en fråga eller ett problem genom att inkludera flera perspektiv.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Det är ofta så att de som arbetar inom myndighetsvärlden utgår ifrån sina uppdrag och ser vissa saker medan de som påverkas av myndigheternas beslut ser och upplever något annat. Det kan dock vara en utmaning att inkludera röster som är öppet kritiska eller motstridiga.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När vi fastnar i vårt perspektiv och ser det som enda sanning, eller som ett bättre sätt att förstå ett problem eller utmaning, uppstår spänning. Spänningen uppstår därför att vi ser vårt perspektiv som överlägsen. Andra som står för andra eller motsatta perspektiv blir då motståndare och i slutänden fienden.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När vi fastnar i vårt perspektiv betyder det att vi tror att det vi ser är den fullständiga sanningen. Vi hävdar ”fakta” som ett sätt att övertyga andra att vi har rätt. När detta händer kan vi börja se andra som inte håller med oss som motståndare. Vi stänger oss för deras perspektiv. När vi gör det uppstår känslan av ”vi och dom”. Vi har rätt, de har fel. Det behöver inte direkt leda till spänning, men vägen är öppen för att spänning uppstår om frågan är tillräckligt viktigt för en eller fler av parterna. </a:t>
            </a:r>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latin typeface="Source Sans Pro" panose="020B0503030403020204" pitchFamily="34" charset="0"/>
                <a:ea typeface="Source Sans Pro" panose="020B0503030403020204" pitchFamily="34" charset="0"/>
              </a:rPr>
              <a:t>Hur konflikter uppstår</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300704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137C95E-C5FB-3361-F092-1DB6A74591E1}"/>
              </a:ext>
            </a:extLst>
          </p:cNvPr>
          <p:cNvSpPr/>
          <p:nvPr/>
        </p:nvSpPr>
        <p:spPr>
          <a:xfrm>
            <a:off x="4039460" y="4161315"/>
            <a:ext cx="2588492" cy="3658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a:extLst>
              <a:ext uri="{FF2B5EF4-FFF2-40B4-BE49-F238E27FC236}">
                <a16:creationId xmlns:a16="http://schemas.microsoft.com/office/drawing/2014/main" id="{7367D497-B9EB-7E7D-9EB8-ACD3CE8F5E3E}"/>
              </a:ext>
            </a:extLst>
          </p:cNvPr>
          <p:cNvSpPr/>
          <p:nvPr/>
        </p:nvSpPr>
        <p:spPr>
          <a:xfrm>
            <a:off x="0" y="470254"/>
            <a:ext cx="3751055"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4" name="Rectangle 23">
            <a:extLst>
              <a:ext uri="{FF2B5EF4-FFF2-40B4-BE49-F238E27FC236}">
                <a16:creationId xmlns:a16="http://schemas.microsoft.com/office/drawing/2014/main" id="{C99EE59F-CDE7-2948-B778-9FA0EACF86E1}"/>
              </a:ext>
            </a:extLst>
          </p:cNvPr>
          <p:cNvSpPr/>
          <p:nvPr/>
        </p:nvSpPr>
        <p:spPr>
          <a:xfrm>
            <a:off x="3873321" y="3024189"/>
            <a:ext cx="2984679" cy="3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9" name="Content Placeholder 2">
            <a:extLst>
              <a:ext uri="{FF2B5EF4-FFF2-40B4-BE49-F238E27FC236}">
                <a16:creationId xmlns:a16="http://schemas.microsoft.com/office/drawing/2014/main" id="{F9D09B19-EB7C-CD47-9518-397D087092F9}"/>
              </a:ext>
            </a:extLst>
          </p:cNvPr>
          <p:cNvSpPr txBox="1">
            <a:spLocks/>
          </p:cNvSpPr>
          <p:nvPr/>
        </p:nvSpPr>
        <p:spPr>
          <a:xfrm>
            <a:off x="382642" y="1692893"/>
            <a:ext cx="6160015" cy="1015663"/>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dirty="0"/>
              <a:t>När vi utmanas av en fråga eller situation, när vi upplever spänning och konflikt, ser vi ofta inte helheten. </a:t>
            </a:r>
          </a:p>
          <a:p>
            <a:r>
              <a:rPr lang="sv-SE" sz="1200" dirty="0"/>
              <a:t>Vi ser det vi ser från ett visst perspektiv eller ”syn-punkt”.</a:t>
            </a:r>
          </a:p>
          <a:p>
            <a:r>
              <a:rPr lang="sv-SE" sz="1200" dirty="0"/>
              <a:t>Den må vara helt korrekt och sant för den som ser, men är oftast begränsad. Det gäller framförallt frågor som är komplexa - som består av många delar och är ständigt i rörelse.  </a:t>
            </a:r>
          </a:p>
        </p:txBody>
      </p:sp>
      <p:sp>
        <p:nvSpPr>
          <p:cNvPr id="4" name="Title 3">
            <a:extLst>
              <a:ext uri="{FF2B5EF4-FFF2-40B4-BE49-F238E27FC236}">
                <a16:creationId xmlns:a16="http://schemas.microsoft.com/office/drawing/2014/main" id="{8B685489-F711-208F-E4E3-A6C14DE57E1C}"/>
              </a:ext>
            </a:extLst>
          </p:cNvPr>
          <p:cNvSpPr>
            <a:spLocks noGrp="1"/>
          </p:cNvSpPr>
          <p:nvPr>
            <p:ph type="title"/>
          </p:nvPr>
        </p:nvSpPr>
        <p:spPr>
          <a:xfrm>
            <a:off x="471488" y="527406"/>
            <a:ext cx="5915025" cy="830997"/>
          </a:xfrm>
        </p:spPr>
        <p:txBody>
          <a:bodyPr>
            <a:normAutofit/>
          </a:bodyPr>
          <a:lstStyle/>
          <a:p>
            <a:r>
              <a:rPr lang="sv-SE" sz="3600" dirty="0"/>
              <a:t>Fragmentering</a:t>
            </a:r>
          </a:p>
        </p:txBody>
      </p:sp>
      <p:pic>
        <p:nvPicPr>
          <p:cNvPr id="15" name="Picture 14" descr="Logo&#10;&#10;Description automatically generated">
            <a:extLst>
              <a:ext uri="{FF2B5EF4-FFF2-40B4-BE49-F238E27FC236}">
                <a16:creationId xmlns:a16="http://schemas.microsoft.com/office/drawing/2014/main" id="{F7E5A379-DFF5-855A-BB7F-D04AE18A7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320" y="9491807"/>
            <a:ext cx="1204574" cy="322581"/>
          </a:xfrm>
          <a:prstGeom prst="rect">
            <a:avLst/>
          </a:prstGeom>
        </p:spPr>
      </p:pic>
      <p:grpSp>
        <p:nvGrpSpPr>
          <p:cNvPr id="19" name="Group 18">
            <a:extLst>
              <a:ext uri="{FF2B5EF4-FFF2-40B4-BE49-F238E27FC236}">
                <a16:creationId xmlns:a16="http://schemas.microsoft.com/office/drawing/2014/main" id="{637B0C7F-8855-A91D-4CDF-F9AB408AC4E9}"/>
              </a:ext>
            </a:extLst>
          </p:cNvPr>
          <p:cNvGrpSpPr/>
          <p:nvPr/>
        </p:nvGrpSpPr>
        <p:grpSpPr>
          <a:xfrm>
            <a:off x="375682" y="3030986"/>
            <a:ext cx="3215979" cy="2212477"/>
            <a:chOff x="562640" y="4117311"/>
            <a:chExt cx="3215979" cy="2212477"/>
          </a:xfrm>
        </p:grpSpPr>
        <p:grpSp>
          <p:nvGrpSpPr>
            <p:cNvPr id="12" name="Group 11">
              <a:extLst>
                <a:ext uri="{FF2B5EF4-FFF2-40B4-BE49-F238E27FC236}">
                  <a16:creationId xmlns:a16="http://schemas.microsoft.com/office/drawing/2014/main" id="{1810E405-1033-FB43-B47F-42EE807DD0CD}"/>
                </a:ext>
              </a:extLst>
            </p:cNvPr>
            <p:cNvGrpSpPr/>
            <p:nvPr/>
          </p:nvGrpSpPr>
          <p:grpSpPr>
            <a:xfrm>
              <a:off x="578966" y="4117311"/>
              <a:ext cx="3199653" cy="1671377"/>
              <a:chOff x="3429000" y="3957274"/>
              <a:chExt cx="3199653" cy="1671377"/>
            </a:xfrm>
          </p:grpSpPr>
          <p:sp>
            <p:nvSpPr>
              <p:cNvPr id="8" name="Rectangle 7">
                <a:extLst>
                  <a:ext uri="{FF2B5EF4-FFF2-40B4-BE49-F238E27FC236}">
                    <a16:creationId xmlns:a16="http://schemas.microsoft.com/office/drawing/2014/main" id="{F9D32D89-B3B7-C943-67FB-391EDEB65866}"/>
                  </a:ext>
                </a:extLst>
              </p:cNvPr>
              <p:cNvSpPr/>
              <p:nvPr/>
            </p:nvSpPr>
            <p:spPr>
              <a:xfrm>
                <a:off x="3429000" y="4015875"/>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icture 5" descr="A picture containing text&#10;&#10;Description automatically generated">
                <a:extLst>
                  <a:ext uri="{FF2B5EF4-FFF2-40B4-BE49-F238E27FC236}">
                    <a16:creationId xmlns:a16="http://schemas.microsoft.com/office/drawing/2014/main" id="{E26ED64A-2ACA-B4CB-7C0D-55D115F61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1657" y="3957274"/>
                <a:ext cx="2874338" cy="1634669"/>
              </a:xfrm>
              <a:prstGeom prst="rect">
                <a:avLst/>
              </a:prstGeom>
            </p:spPr>
          </p:pic>
        </p:grpSp>
        <p:sp>
          <p:nvSpPr>
            <p:cNvPr id="17" name="Title 1">
              <a:extLst>
                <a:ext uri="{FF2B5EF4-FFF2-40B4-BE49-F238E27FC236}">
                  <a16:creationId xmlns:a16="http://schemas.microsoft.com/office/drawing/2014/main" id="{FFE83684-3BCE-0BC4-B017-DDEE4DF56B3F}"/>
                </a:ext>
              </a:extLst>
            </p:cNvPr>
            <p:cNvSpPr txBox="1">
              <a:spLocks/>
            </p:cNvSpPr>
            <p:nvPr/>
          </p:nvSpPr>
          <p:spPr>
            <a:xfrm>
              <a:off x="562640" y="5864870"/>
              <a:ext cx="3199653" cy="464918"/>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VI SER ALLTID ENBART DELAR AV HELHETEN VID EN GIVEN TIDPUNKT</a:t>
              </a:r>
              <a:endParaRPr lang="sv-SE" sz="1200" dirty="0">
                <a:latin typeface="Calibri Light" panose="020F0302020204030204" pitchFamily="34" charset="0"/>
                <a:ea typeface="Lato Light" panose="020F0502020204030203" pitchFamily="34" charset="0"/>
                <a:cs typeface="Calibri Light" panose="020F0302020204030204" pitchFamily="34" charset="0"/>
              </a:endParaRPr>
            </a:p>
          </p:txBody>
        </p:sp>
      </p:grpSp>
      <p:pic>
        <p:nvPicPr>
          <p:cNvPr id="20" name="Picture 19" descr="A picture containing text&#10;&#10;Description automatically generated">
            <a:extLst>
              <a:ext uri="{FF2B5EF4-FFF2-40B4-BE49-F238E27FC236}">
                <a16:creationId xmlns:a16="http://schemas.microsoft.com/office/drawing/2014/main" id="{2CB7688C-DD74-1AE2-EB18-9AC43282F2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290" b="-10617"/>
          <a:stretch/>
        </p:blipFill>
        <p:spPr>
          <a:xfrm>
            <a:off x="4075427" y="4162794"/>
            <a:ext cx="539260" cy="1730994"/>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DF026AF3-DB4F-37EE-59E6-A4EF626341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48063" y="6073840"/>
            <a:ext cx="494594" cy="173099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DCBACB5A-2CDE-027E-0D5D-6B79B49243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5320" y="5464291"/>
            <a:ext cx="494594" cy="173099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EF72A787-729B-9620-02AF-F1B53AD1879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28514" y="4218839"/>
            <a:ext cx="437866" cy="1730994"/>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097A9739-FD09-BFC2-65A3-4AA7CB1E17A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80826" y="4715218"/>
            <a:ext cx="538979" cy="1730994"/>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00D474E4-8736-B335-C6C6-940F557B2C2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377102" y="5949833"/>
            <a:ext cx="576140" cy="1730994"/>
          </a:xfrm>
          <a:prstGeom prst="rect">
            <a:avLst/>
          </a:prstGeom>
        </p:spPr>
      </p:pic>
      <p:sp>
        <p:nvSpPr>
          <p:cNvPr id="29" name="Title 1">
            <a:extLst>
              <a:ext uri="{FF2B5EF4-FFF2-40B4-BE49-F238E27FC236}">
                <a16:creationId xmlns:a16="http://schemas.microsoft.com/office/drawing/2014/main" id="{29DEC49A-03D1-121B-1540-9A06622F1BBE}"/>
              </a:ext>
            </a:extLst>
          </p:cNvPr>
          <p:cNvSpPr txBox="1">
            <a:spLocks/>
          </p:cNvSpPr>
          <p:nvPr/>
        </p:nvSpPr>
        <p:spPr>
          <a:xfrm>
            <a:off x="4039460" y="7908484"/>
            <a:ext cx="2588492" cy="464918"/>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DÅ UPPSTÅR FRAGMENTERADE BILDER AV SAMMA VERKLIGHET</a:t>
            </a:r>
            <a:endParaRPr lang="sv-SE" sz="1200" dirty="0">
              <a:latin typeface="Calibri Light" panose="020F0302020204030204" pitchFamily="34" charset="0"/>
              <a:ea typeface="Lato Light" panose="020F0502020204030203" pitchFamily="34" charset="0"/>
              <a:cs typeface="Calibri Light" panose="020F0302020204030204" pitchFamily="34" charset="0"/>
            </a:endParaRPr>
          </a:p>
        </p:txBody>
      </p:sp>
      <p:sp>
        <p:nvSpPr>
          <p:cNvPr id="30" name="Rectangle 29">
            <a:extLst>
              <a:ext uri="{FF2B5EF4-FFF2-40B4-BE49-F238E27FC236}">
                <a16:creationId xmlns:a16="http://schemas.microsoft.com/office/drawing/2014/main" id="{B3345915-BA85-7BFF-390C-656BB3441915}"/>
              </a:ext>
            </a:extLst>
          </p:cNvPr>
          <p:cNvSpPr/>
          <p:nvPr/>
        </p:nvSpPr>
        <p:spPr>
          <a:xfrm>
            <a:off x="564985" y="6145823"/>
            <a:ext cx="2754631" cy="238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1" name="Content Placeholder 4" descr="A picture containing text, night sky&#10;&#10;Description automatically generated">
            <a:extLst>
              <a:ext uri="{FF2B5EF4-FFF2-40B4-BE49-F238E27FC236}">
                <a16:creationId xmlns:a16="http://schemas.microsoft.com/office/drawing/2014/main" id="{FBAD9768-8DAE-F238-6FB1-511087825116}"/>
              </a:ext>
            </a:extLst>
          </p:cNvPr>
          <p:cNvPicPr>
            <a:picLocks noGrp="1" noChangeAspect="1"/>
          </p:cNvPicPr>
          <p:nvPr>
            <p:ph idx="1"/>
          </p:nvPr>
        </p:nvPicPr>
        <p:blipFill>
          <a:blip r:embed="rId10" cstate="screen">
            <a:extLst>
              <a:ext uri="{28A0092B-C50C-407E-A947-70E740481C1C}">
                <a14:useLocalDpi xmlns:a14="http://schemas.microsoft.com/office/drawing/2010/main"/>
              </a:ext>
            </a:extLst>
          </a:blip>
          <a:stretch>
            <a:fillRect/>
          </a:stretch>
        </p:blipFill>
        <p:spPr>
          <a:xfrm>
            <a:off x="637987" y="6549952"/>
            <a:ext cx="2515491" cy="1710534"/>
          </a:xfrm>
        </p:spPr>
      </p:pic>
      <p:sp>
        <p:nvSpPr>
          <p:cNvPr id="33" name="TextBox 32">
            <a:extLst>
              <a:ext uri="{FF2B5EF4-FFF2-40B4-BE49-F238E27FC236}">
                <a16:creationId xmlns:a16="http://schemas.microsoft.com/office/drawing/2014/main" id="{CD4C5DB2-5F69-8A1D-6C53-15A152932152}"/>
              </a:ext>
            </a:extLst>
          </p:cNvPr>
          <p:cNvSpPr txBox="1"/>
          <p:nvPr/>
        </p:nvSpPr>
        <p:spPr>
          <a:xfrm>
            <a:off x="556765" y="8660810"/>
            <a:ext cx="2762852" cy="830997"/>
          </a:xfrm>
          <a:prstGeom prst="rect">
            <a:avLst/>
          </a:prstGeom>
          <a:noFill/>
        </p:spPr>
        <p:txBody>
          <a:bodyPr wrap="square">
            <a:spAutoFit/>
          </a:bodyPr>
          <a:lstStyle/>
          <a:p>
            <a:r>
              <a:rPr lang="sv-SE" sz="1200" dirty="0">
                <a:latin typeface="Calibri Light" panose="020F0302020204030204" pitchFamily="34" charset="0"/>
                <a:ea typeface="Lato Light" panose="020F0502020204030203" pitchFamily="34" charset="0"/>
                <a:cs typeface="Calibri Light" panose="020F0302020204030204" pitchFamily="34" charset="0"/>
              </a:rPr>
              <a:t>VI FASTNAR I VÅR UPPFATTNING OCH SER ANDRA BILDER SOM FELAKTIGA ELLER FALSKA. OC.H VI SER VARANDRA SOM MOTSTÅNDARE</a:t>
            </a:r>
            <a:endParaRPr lang="sv-SE" sz="1200" dirty="0"/>
          </a:p>
        </p:txBody>
      </p:sp>
      <p:sp>
        <p:nvSpPr>
          <p:cNvPr id="34" name="Right Arrow 33">
            <a:extLst>
              <a:ext uri="{FF2B5EF4-FFF2-40B4-BE49-F238E27FC236}">
                <a16:creationId xmlns:a16="http://schemas.microsoft.com/office/drawing/2014/main" id="{25DA9FAD-AF3D-7B9F-8D4C-DF312FF82AF8}"/>
              </a:ext>
            </a:extLst>
          </p:cNvPr>
          <p:cNvSpPr/>
          <p:nvPr/>
        </p:nvSpPr>
        <p:spPr>
          <a:xfrm>
            <a:off x="3486549" y="4158063"/>
            <a:ext cx="585568" cy="61402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ight Arrow 34">
            <a:extLst>
              <a:ext uri="{FF2B5EF4-FFF2-40B4-BE49-F238E27FC236}">
                <a16:creationId xmlns:a16="http://schemas.microsoft.com/office/drawing/2014/main" id="{60A87FDE-4B72-9713-0FCE-BFA04337F93E}"/>
              </a:ext>
            </a:extLst>
          </p:cNvPr>
          <p:cNvSpPr/>
          <p:nvPr/>
        </p:nvSpPr>
        <p:spPr>
          <a:xfrm rot="10800000">
            <a:off x="3254778" y="6670333"/>
            <a:ext cx="882734" cy="61402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3168805"/>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621450" y="2363132"/>
            <a:ext cx="5852206" cy="6540252"/>
          </a:xfrm>
          <a:prstGeom prst="rect">
            <a:avLst/>
          </a:prstGeom>
          <a:solidFill>
            <a:srgbClr val="B9AB9F">
              <a:alpha val="20000"/>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sz="1200" b="1" dirty="0"/>
              <a:t>Marginalisering som konfliktorsak</a:t>
            </a:r>
          </a:p>
          <a:p>
            <a:pPr marL="0" indent="0">
              <a:buNone/>
            </a:pPr>
            <a:endParaRPr lang="en-SE" sz="1200" b="1" dirty="0"/>
          </a:p>
          <a:p>
            <a:pPr marL="0" indent="0">
              <a:buNone/>
            </a:pPr>
            <a:r>
              <a:rPr lang="en-SE" sz="1200" dirty="0"/>
              <a:t>Vi lär oss av psykologin att känslor som trängs undan skapar stress. På samma sätt skapas stress i relationer, grupper och i samhället när en viktig röst undanträngs eller marginaliseras. Marginalisering uppstår när någon känner att de inte blir hörda, sedda, tagna på allvar eller på annat sätt exkluderas. </a:t>
            </a:r>
          </a:p>
          <a:p>
            <a:pPr marL="0" indent="0">
              <a:buNone/>
            </a:pPr>
            <a:r>
              <a:rPr lang="en-SE" sz="1200" i="1" dirty="0"/>
              <a:t>Historien är fylld av exempel på grupper som exkluderas som gör revolt mot dem som stänger ut dem. På grupp- eller organisationsnivå vet vi att en person som exkluderas ofta upplever frustration. Vi har alla varit på möten där det vi säger inte tas emot eller på något sätt trängs undan. I relationer likadant. När det finns saker som vi pratar om och andra som vi undviker, kan spänning uppstå om saken är tillräckligt viktig. </a:t>
            </a:r>
          </a:p>
          <a:p>
            <a:pPr marL="0" indent="0">
              <a:buNone/>
            </a:pPr>
            <a:r>
              <a:rPr lang="en-SE" sz="1200" dirty="0"/>
              <a:t> </a:t>
            </a:r>
          </a:p>
          <a:p>
            <a:pPr marL="0" indent="0">
              <a:buNone/>
            </a:pPr>
            <a:r>
              <a:rPr lang="en-SE" sz="1200" dirty="0"/>
              <a:t>Relationer, grupper och samhället har, precis som vi individer, en aspekt som är medveten och en som är omedveten. Den del som är medveten i en kollektiv samling av människor är den som alla ser, som tillåts eller som betraktas som normen. Den del som är osynlig, inte tillåts eller är normavvikande kan ses som gruppens eller samhällets omedvetna. Vi använder isberget som en bild för det som är medvetet och omedvetet – en del som är över och en del som är under vattenytan. </a:t>
            </a:r>
          </a:p>
          <a:p>
            <a:pPr marL="0" indent="0">
              <a:buNone/>
            </a:pPr>
            <a:r>
              <a:rPr lang="en-SE" sz="1200" i="1" dirty="0"/>
              <a:t>När jag till exempel bestämt hävdar att jag inte har rasistiska tankar, kan det vara att jag inte vill eller kan erkänna att jag ibland skiljer mellan folk på grund av sin hudfärg eller härkomst. Jag tränger bort känslorna som jag inte vill erkänna att jag har. I samhället ser vi ofta hur grupper som påstår vara anti-rasistiska ändå diskriminerar mot andra. Det betyder inte att de är oärliga. De tror uppriktigt att de inte diskriminerar och är inte medvetna om sina diskriminerande tankar. </a:t>
            </a:r>
          </a:p>
          <a:p>
            <a:pPr marL="0" indent="0">
              <a:buNone/>
            </a:pPr>
            <a:r>
              <a:rPr lang="en-SE" sz="1200" dirty="0"/>
              <a:t> </a:t>
            </a:r>
          </a:p>
          <a:p>
            <a:pPr marL="0" indent="0">
              <a:buNone/>
            </a:pPr>
            <a:r>
              <a:rPr lang="en-SE" sz="1200" dirty="0"/>
              <a:t>När en röst eller del av en grupp marginaliseras uppstår spänning. Spänningen som uppstår tär på energi. Det gäller spänning inom individer, på arbetsplatser, i möten eller i samhället. Det kräver också mer energi att hantera konfliktens konsekvenser.  Desto mer de eskalerar, desto högre blir kostnader räknat i såväl pengar som i psykosociala problem som uppstår och måste hanteras. </a:t>
            </a:r>
          </a:p>
          <a:p>
            <a:pPr marL="0" indent="0">
              <a:buNone/>
            </a:pPr>
            <a:r>
              <a:rPr lang="en-SE" sz="1200" i="1" dirty="0"/>
              <a:t>Att hålla tankar och känslor undanträngda tar kraft. Jag som individ upplever jag stress när jag tränger bort tanken om att göra något som jag bör göra men inte har lust med. Eller när jag tränger bort en obehaglig känsla som är kvar efter ett infekterat möte. Jag kan vakna på natten och upptäcka att jag inte kan släppa tanken. Så är det också i samhället. </a:t>
            </a:r>
          </a:p>
          <a:p>
            <a:pPr marL="0" indent="0">
              <a:buNone/>
            </a:pPr>
            <a:endParaRPr lang="en-SE" sz="1200" i="1" dirty="0"/>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latin typeface="Source Sans Pro" panose="020B0503030403020204" pitchFamily="34" charset="0"/>
                <a:ea typeface="Source Sans Pro" panose="020B0503030403020204" pitchFamily="34" charset="0"/>
              </a:rPr>
              <a:t>Hur konflikter uppstår</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247422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DA5A4C-3E4C-32DB-8F37-7F1A31C7FE44}"/>
              </a:ext>
            </a:extLst>
          </p:cNvPr>
          <p:cNvSpPr/>
          <p:nvPr/>
        </p:nvSpPr>
        <p:spPr>
          <a:xfrm>
            <a:off x="2695121" y="2023980"/>
            <a:ext cx="3822368" cy="7684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12" name="Rectangle 11">
            <a:extLst>
              <a:ext uri="{FF2B5EF4-FFF2-40B4-BE49-F238E27FC236}">
                <a16:creationId xmlns:a16="http://schemas.microsoft.com/office/drawing/2014/main" id="{9F764916-FFC2-ED91-A23E-6E6442EDB716}"/>
              </a:ext>
            </a:extLst>
          </p:cNvPr>
          <p:cNvSpPr/>
          <p:nvPr/>
        </p:nvSpPr>
        <p:spPr>
          <a:xfrm>
            <a:off x="192172" y="8533432"/>
            <a:ext cx="6473656" cy="8844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06B496D4-5ED5-3746-A105-58706C0810E4}"/>
              </a:ext>
            </a:extLst>
          </p:cNvPr>
          <p:cNvSpPr>
            <a:spLocks noGrp="1"/>
          </p:cNvSpPr>
          <p:nvPr>
            <p:ph type="title"/>
          </p:nvPr>
        </p:nvSpPr>
        <p:spPr>
          <a:xfrm>
            <a:off x="500441" y="249067"/>
            <a:ext cx="6094311" cy="1808046"/>
          </a:xfrm>
        </p:spPr>
        <p:txBody>
          <a:bodyPr>
            <a:normAutofit/>
          </a:bodyPr>
          <a:lstStyle/>
          <a:p>
            <a:pPr algn="l"/>
            <a:r>
              <a:rPr lang="sv-SE" sz="3600" dirty="0">
                <a:latin typeface="Source Sans Pro" panose="020B0503030403020204" pitchFamily="34" charset="0"/>
                <a:ea typeface="Source Sans Pro" panose="020B0503030403020204" pitchFamily="34" charset="0"/>
              </a:rPr>
              <a:t>Enkla, komplicerade och komplexa problem</a:t>
            </a:r>
          </a:p>
        </p:txBody>
      </p:sp>
      <p:sp>
        <p:nvSpPr>
          <p:cNvPr id="21" name="Slide Number Placeholder 20">
            <a:extLst>
              <a:ext uri="{FF2B5EF4-FFF2-40B4-BE49-F238E27FC236}">
                <a16:creationId xmlns:a16="http://schemas.microsoft.com/office/drawing/2014/main" id="{E0E3963F-71AE-A444-B862-D93527E8DACC}"/>
              </a:ext>
            </a:extLst>
          </p:cNvPr>
          <p:cNvSpPr>
            <a:spLocks noGrp="1"/>
          </p:cNvSpPr>
          <p:nvPr>
            <p:ph type="sldNum" sz="quarter" idx="12"/>
          </p:nvPr>
        </p:nvSpPr>
        <p:spPr/>
        <p:txBody>
          <a:bodyPr/>
          <a:lstStyle/>
          <a:p>
            <a:pPr rtl="0"/>
            <a:fld id="{B5CEABB6-07DC-46E8-9B57-56EC44A396E5}" type="slidenum">
              <a:rPr lang="sv-SE" noProof="0" smtClean="0"/>
              <a:t>3</a:t>
            </a:fld>
            <a:endParaRPr lang="sv-SE" noProof="0"/>
          </a:p>
        </p:txBody>
      </p:sp>
      <p:pic>
        <p:nvPicPr>
          <p:cNvPr id="23" name="Picture 22">
            <a:extLst>
              <a:ext uri="{FF2B5EF4-FFF2-40B4-BE49-F238E27FC236}">
                <a16:creationId xmlns:a16="http://schemas.microsoft.com/office/drawing/2014/main" id="{8CC0C0C3-97E0-2748-91D8-A8C0CB7939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167" y="2119677"/>
            <a:ext cx="1819115" cy="1213430"/>
          </a:xfrm>
          <a:prstGeom prst="rect">
            <a:avLst/>
          </a:prstGeom>
          <a:effectLst>
            <a:outerShdw blurRad="50800" dist="38100" dir="2700000" algn="tl" rotWithShape="0">
              <a:prstClr val="black">
                <a:alpha val="40000"/>
              </a:prstClr>
            </a:outerShdw>
          </a:effectLst>
        </p:spPr>
      </p:pic>
      <p:pic>
        <p:nvPicPr>
          <p:cNvPr id="25" name="Picture 24" descr="A picture containing sky, outdoor, beach, transport&#10;&#10;Description automatically generated">
            <a:extLst>
              <a:ext uri="{FF2B5EF4-FFF2-40B4-BE49-F238E27FC236}">
                <a16:creationId xmlns:a16="http://schemas.microsoft.com/office/drawing/2014/main" id="{950F962A-CF9C-9C47-884A-12C75750F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167" y="4219684"/>
            <a:ext cx="1819115" cy="1212743"/>
          </a:xfrm>
          <a:prstGeom prst="rect">
            <a:avLst/>
          </a:prstGeom>
          <a:effectLst>
            <a:outerShdw blurRad="50800" dist="38100" dir="2700000" algn="tl" rotWithShape="0">
              <a:prstClr val="black">
                <a:alpha val="40000"/>
              </a:prstClr>
            </a:outerShdw>
          </a:effectLst>
        </p:spPr>
      </p:pic>
      <p:pic>
        <p:nvPicPr>
          <p:cNvPr id="32" name="Image" descr="Image">
            <a:extLst>
              <a:ext uri="{FF2B5EF4-FFF2-40B4-BE49-F238E27FC236}">
                <a16:creationId xmlns:a16="http://schemas.microsoft.com/office/drawing/2014/main" id="{79B98658-CC34-5F42-ADF1-BBC74DB6C9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167" y="6396476"/>
            <a:ext cx="1819115" cy="1212743"/>
          </a:xfrm>
          <a:prstGeom prst="rect">
            <a:avLst/>
          </a:prstGeom>
          <a:ln w="12700">
            <a:miter lim="400000"/>
          </a:ln>
          <a:effectLst/>
        </p:spPr>
      </p:pic>
      <p:sp>
        <p:nvSpPr>
          <p:cNvPr id="34" name="Ett enkelt problem:…">
            <a:extLst>
              <a:ext uri="{FF2B5EF4-FFF2-40B4-BE49-F238E27FC236}">
                <a16:creationId xmlns:a16="http://schemas.microsoft.com/office/drawing/2014/main" id="{027A7BF4-B633-5E4A-8FB5-645850CAD4A6}"/>
              </a:ext>
            </a:extLst>
          </p:cNvPr>
          <p:cNvSpPr txBox="1"/>
          <p:nvPr/>
        </p:nvSpPr>
        <p:spPr>
          <a:xfrm>
            <a:off x="535281" y="3422876"/>
            <a:ext cx="1895327" cy="589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p>
            <a:pPr marL="15069" defTabSz="436668">
              <a:defRPr sz="2200" i="1">
                <a:latin typeface="Times New Roman"/>
                <a:ea typeface="Times New Roman"/>
                <a:cs typeface="Times New Roman"/>
                <a:sym typeface="Times New Roman"/>
              </a:defRPr>
            </a:pPr>
            <a:r>
              <a:rPr sz="870" dirty="0" err="1"/>
              <a:t>Ett</a:t>
            </a:r>
            <a:r>
              <a:rPr sz="870" dirty="0"/>
              <a:t> </a:t>
            </a:r>
            <a:r>
              <a:rPr sz="870" dirty="0" err="1"/>
              <a:t>enkelt</a:t>
            </a:r>
            <a:r>
              <a:rPr sz="870" dirty="0"/>
              <a:t> problem: </a:t>
            </a:r>
          </a:p>
          <a:p>
            <a:pPr marL="15069" defTabSz="436668">
              <a:defRPr sz="2200" i="1">
                <a:latin typeface="Times New Roman"/>
                <a:ea typeface="Times New Roman"/>
                <a:cs typeface="Times New Roman"/>
                <a:sym typeface="Times New Roman"/>
              </a:defRPr>
            </a:pPr>
            <a:r>
              <a:rPr sz="870" dirty="0" err="1"/>
              <a:t>Att</a:t>
            </a:r>
            <a:r>
              <a:rPr sz="870" dirty="0"/>
              <a:t> </a:t>
            </a:r>
            <a:r>
              <a:rPr sz="870" dirty="0" err="1"/>
              <a:t>följa</a:t>
            </a:r>
            <a:r>
              <a:rPr sz="870" dirty="0"/>
              <a:t> </a:t>
            </a:r>
            <a:r>
              <a:rPr sz="870" dirty="0" err="1"/>
              <a:t>ett</a:t>
            </a:r>
            <a:r>
              <a:rPr sz="870" dirty="0"/>
              <a:t> </a:t>
            </a:r>
            <a:r>
              <a:rPr sz="870" dirty="0" err="1"/>
              <a:t>recept</a:t>
            </a:r>
            <a:r>
              <a:rPr lang="sv-SE" sz="870" dirty="0"/>
              <a:t>; </a:t>
            </a:r>
            <a:r>
              <a:rPr sz="870" dirty="0" err="1"/>
              <a:t>Att</a:t>
            </a:r>
            <a:r>
              <a:rPr sz="870" dirty="0"/>
              <a:t> </a:t>
            </a:r>
            <a:r>
              <a:rPr lang="sv-SE" sz="870" dirty="0"/>
              <a:t>reparera en motor; att sätta ihop en Ikea möbel; reparera trasig stängsel; </a:t>
            </a:r>
            <a:endParaRPr sz="870" dirty="0"/>
          </a:p>
        </p:txBody>
      </p:sp>
      <p:sp>
        <p:nvSpPr>
          <p:cNvPr id="35" name="Ett komplicerat problem: Att skicka en raket till Mars…">
            <a:extLst>
              <a:ext uri="{FF2B5EF4-FFF2-40B4-BE49-F238E27FC236}">
                <a16:creationId xmlns:a16="http://schemas.microsoft.com/office/drawing/2014/main" id="{E984F683-60BC-364E-8065-0F52B8569C16}"/>
              </a:ext>
            </a:extLst>
          </p:cNvPr>
          <p:cNvSpPr txBox="1"/>
          <p:nvPr/>
        </p:nvSpPr>
        <p:spPr>
          <a:xfrm>
            <a:off x="544167" y="5522883"/>
            <a:ext cx="1895327" cy="589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p>
            <a:pPr marL="15069" defTabSz="436668">
              <a:defRPr sz="2200" i="1">
                <a:latin typeface="Times New Roman"/>
                <a:ea typeface="Times New Roman"/>
                <a:cs typeface="Times New Roman"/>
                <a:sym typeface="Times New Roman"/>
              </a:defRPr>
            </a:pPr>
            <a:r>
              <a:rPr sz="870" dirty="0" err="1"/>
              <a:t>Ett</a:t>
            </a:r>
            <a:r>
              <a:rPr sz="870" dirty="0"/>
              <a:t> </a:t>
            </a:r>
            <a:r>
              <a:rPr sz="870" dirty="0" err="1"/>
              <a:t>komplicerat</a:t>
            </a:r>
            <a:r>
              <a:rPr sz="870" dirty="0"/>
              <a:t> problem:</a:t>
            </a:r>
            <a:br>
              <a:rPr sz="870" dirty="0"/>
            </a:br>
            <a:r>
              <a:rPr sz="870" dirty="0" err="1"/>
              <a:t>Att</a:t>
            </a:r>
            <a:r>
              <a:rPr sz="870" dirty="0"/>
              <a:t> </a:t>
            </a:r>
            <a:r>
              <a:rPr sz="870" dirty="0" err="1"/>
              <a:t>skicka</a:t>
            </a:r>
            <a:r>
              <a:rPr sz="870" dirty="0"/>
              <a:t> </a:t>
            </a:r>
            <a:r>
              <a:rPr sz="870" dirty="0" err="1"/>
              <a:t>en</a:t>
            </a:r>
            <a:r>
              <a:rPr sz="870" dirty="0"/>
              <a:t> </a:t>
            </a:r>
            <a:r>
              <a:rPr lang="sv-SE" sz="870" dirty="0"/>
              <a:t>robot</a:t>
            </a:r>
            <a:r>
              <a:rPr sz="870" dirty="0"/>
              <a:t> till Mars</a:t>
            </a:r>
            <a:r>
              <a:rPr lang="sv-SE" sz="870" dirty="0"/>
              <a:t>; Att bygga en b</a:t>
            </a:r>
            <a:r>
              <a:rPr sz="870" dirty="0"/>
              <a:t>r</a:t>
            </a:r>
            <a:r>
              <a:rPr lang="sv-SE" sz="870" dirty="0"/>
              <a:t>o; Ett schema för kollektivtrafik; besiktningsärende.</a:t>
            </a:r>
            <a:endParaRPr sz="870" dirty="0"/>
          </a:p>
        </p:txBody>
      </p:sp>
      <p:sp>
        <p:nvSpPr>
          <p:cNvPr id="36" name="Ett komplext problem:…">
            <a:extLst>
              <a:ext uri="{FF2B5EF4-FFF2-40B4-BE49-F238E27FC236}">
                <a16:creationId xmlns:a16="http://schemas.microsoft.com/office/drawing/2014/main" id="{2C15A07B-15FA-5D48-AED5-59022E8D10E3}"/>
              </a:ext>
            </a:extLst>
          </p:cNvPr>
          <p:cNvSpPr txBox="1"/>
          <p:nvPr/>
        </p:nvSpPr>
        <p:spPr>
          <a:xfrm>
            <a:off x="553053" y="7699675"/>
            <a:ext cx="1895327" cy="589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p>
            <a:pPr defTabSz="436668">
              <a:defRPr sz="2200" i="1">
                <a:latin typeface="Times New Roman"/>
                <a:ea typeface="Times New Roman"/>
                <a:cs typeface="Times New Roman"/>
                <a:sym typeface="Times New Roman"/>
              </a:defRPr>
            </a:pPr>
            <a:r>
              <a:rPr sz="870" dirty="0" err="1"/>
              <a:t>Ett</a:t>
            </a:r>
            <a:r>
              <a:rPr sz="870" dirty="0"/>
              <a:t> </a:t>
            </a:r>
            <a:r>
              <a:rPr sz="870" dirty="0" err="1"/>
              <a:t>komplext</a:t>
            </a:r>
            <a:r>
              <a:rPr sz="870" dirty="0"/>
              <a:t> problem: </a:t>
            </a:r>
          </a:p>
          <a:p>
            <a:pPr defTabSz="436668">
              <a:defRPr sz="2200" i="1">
                <a:latin typeface="Times New Roman"/>
                <a:ea typeface="Times New Roman"/>
                <a:cs typeface="Times New Roman"/>
                <a:sym typeface="Times New Roman"/>
              </a:defRPr>
            </a:pPr>
            <a:r>
              <a:rPr sz="870" dirty="0" err="1"/>
              <a:t>Att</a:t>
            </a:r>
            <a:r>
              <a:rPr sz="870" dirty="0"/>
              <a:t> </a:t>
            </a:r>
            <a:r>
              <a:rPr sz="870" dirty="0" err="1"/>
              <a:t>uppfostra</a:t>
            </a:r>
            <a:r>
              <a:rPr sz="870" dirty="0"/>
              <a:t> </a:t>
            </a:r>
            <a:r>
              <a:rPr sz="870" dirty="0" err="1"/>
              <a:t>ett</a:t>
            </a:r>
            <a:r>
              <a:rPr sz="870" dirty="0"/>
              <a:t> barn</a:t>
            </a:r>
            <a:r>
              <a:rPr lang="sv-SE" sz="870" dirty="0"/>
              <a:t>; </a:t>
            </a:r>
            <a:r>
              <a:rPr sz="870" dirty="0"/>
              <a:t>Segregation, </a:t>
            </a:r>
            <a:r>
              <a:rPr sz="870" dirty="0" err="1"/>
              <a:t>motsättningen</a:t>
            </a:r>
            <a:r>
              <a:rPr sz="870" dirty="0"/>
              <a:t> </a:t>
            </a:r>
            <a:r>
              <a:rPr sz="870" dirty="0" err="1"/>
              <a:t>stad</a:t>
            </a:r>
            <a:r>
              <a:rPr sz="870" dirty="0"/>
              <a:t> </a:t>
            </a:r>
            <a:r>
              <a:rPr sz="870" dirty="0" err="1"/>
              <a:t>och</a:t>
            </a:r>
            <a:r>
              <a:rPr sz="870" dirty="0"/>
              <a:t> </a:t>
            </a:r>
            <a:r>
              <a:rPr sz="870" dirty="0" err="1"/>
              <a:t>landsbygd</a:t>
            </a:r>
            <a:r>
              <a:rPr sz="870" dirty="0"/>
              <a:t>, </a:t>
            </a:r>
            <a:r>
              <a:rPr sz="870" dirty="0" err="1"/>
              <a:t>skolan</a:t>
            </a:r>
            <a:r>
              <a:rPr sz="870" dirty="0"/>
              <a:t>, </a:t>
            </a:r>
            <a:r>
              <a:rPr sz="870" dirty="0" err="1"/>
              <a:t>fattigdom</a:t>
            </a:r>
            <a:r>
              <a:rPr sz="870" dirty="0"/>
              <a:t>, </a:t>
            </a:r>
            <a:r>
              <a:rPr lang="sv-SE" sz="870" dirty="0"/>
              <a:t>rovdjursförvaltning</a:t>
            </a:r>
            <a:endParaRPr sz="870" dirty="0"/>
          </a:p>
        </p:txBody>
      </p:sp>
      <p:sp>
        <p:nvSpPr>
          <p:cNvPr id="5" name="TextBox 4">
            <a:extLst>
              <a:ext uri="{FF2B5EF4-FFF2-40B4-BE49-F238E27FC236}">
                <a16:creationId xmlns:a16="http://schemas.microsoft.com/office/drawing/2014/main" id="{EB973B8E-12F3-BBF3-074B-C1BA32CBC53F}"/>
              </a:ext>
            </a:extLst>
          </p:cNvPr>
          <p:cNvSpPr txBox="1"/>
          <p:nvPr/>
        </p:nvSpPr>
        <p:spPr>
          <a:xfrm>
            <a:off x="2780220" y="2023980"/>
            <a:ext cx="3429000" cy="1107996"/>
          </a:xfrm>
          <a:prstGeom prst="rect">
            <a:avLst/>
          </a:prstGeom>
          <a:noFill/>
        </p:spPr>
        <p:txBody>
          <a:bodyPr wrap="square">
            <a:spAutoFit/>
          </a:bodyPr>
          <a:lstStyle/>
          <a:p>
            <a:r>
              <a:rPr lang="en-SE" dirty="0">
                <a:solidFill>
                  <a:srgbClr val="445C19"/>
                </a:solidFill>
                <a:effectLst/>
                <a:latin typeface="Source Sans Pro" panose="020B0503030403020204" pitchFamily="34" charset="0"/>
                <a:ea typeface="Source Sans Pro" panose="020B0503030403020204" pitchFamily="34" charset="0"/>
                <a:cs typeface="Times New Roman" panose="02020603050405020304" pitchFamily="18" charset="0"/>
              </a:rPr>
              <a:t>Enkla problem</a:t>
            </a:r>
          </a:p>
          <a:p>
            <a:pPr algn="just"/>
            <a:r>
              <a:rPr lang="en-SE" sz="1200" dirty="0">
                <a:effectLst/>
                <a:latin typeface="Lato" panose="020F0502020204030203" pitchFamily="34" charset="0"/>
                <a:ea typeface="Times New Roman" panose="02020603050405020304" pitchFamily="18" charset="0"/>
                <a:cs typeface="Times New Roman" panose="02020603050405020304" pitchFamily="18" charset="0"/>
              </a:rPr>
              <a:t>Enkla problem är lätt att förstå. Vi vet att det är något som behöver göras och så har vi löst problemet. Vi vet kanske inte hur vi ska göra det, men svaret finns och är beprövat. </a:t>
            </a:r>
            <a:r>
              <a:rPr lang="en-SE" sz="1200" dirty="0">
                <a:effectLst/>
                <a:latin typeface="Lato" panose="020F0502020204030203" pitchFamily="34" charset="0"/>
                <a:ea typeface="PingFangSC" panose="020B0400000000000000" pitchFamily="34" charset="-122"/>
                <a:cs typeface="Times New Roman" panose="02020603050405020304" pitchFamily="18" charset="0"/>
              </a:rPr>
              <a:t> </a:t>
            </a:r>
            <a:endParaRPr lang="en-SE" sz="12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5E9787-FF2F-17F8-C4A4-FE71D4287C05}"/>
              </a:ext>
            </a:extLst>
          </p:cNvPr>
          <p:cNvSpPr txBox="1"/>
          <p:nvPr/>
        </p:nvSpPr>
        <p:spPr>
          <a:xfrm>
            <a:off x="2780220" y="4035008"/>
            <a:ext cx="3429000" cy="1938992"/>
          </a:xfrm>
          <a:prstGeom prst="rect">
            <a:avLst/>
          </a:prstGeom>
          <a:noFill/>
        </p:spPr>
        <p:txBody>
          <a:bodyPr wrap="square">
            <a:spAutoFit/>
          </a:bodyPr>
          <a:lstStyle/>
          <a:p>
            <a:r>
              <a:rPr lang="en-SE"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Komplicerade</a:t>
            </a:r>
            <a:r>
              <a:rPr lang="en-SE" sz="2400" dirty="0">
                <a:solidFill>
                  <a:srgbClr val="445C19"/>
                </a:solidFill>
                <a:effectLst/>
                <a:latin typeface="Lato Light" panose="020F0502020204030203" pitchFamily="34" charset="0"/>
                <a:ea typeface="Times New Roman" panose="02020603050405020304" pitchFamily="18" charset="0"/>
                <a:cs typeface="Times New Roman" panose="02020603050405020304" pitchFamily="18" charset="0"/>
              </a:rPr>
              <a:t> </a:t>
            </a:r>
            <a:r>
              <a:rPr lang="en-SE"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problem</a:t>
            </a:r>
          </a:p>
          <a:p>
            <a:pPr algn="just"/>
            <a:r>
              <a:rPr lang="en-SE" sz="1200" dirty="0">
                <a:effectLst/>
                <a:latin typeface="Lato" panose="020F0502020204030203" pitchFamily="34" charset="0"/>
                <a:ea typeface="Times New Roman" panose="02020603050405020304" pitchFamily="18" charset="0"/>
                <a:cs typeface="Times New Roman" panose="02020603050405020304" pitchFamily="18" charset="0"/>
              </a:rPr>
              <a:t>Komplicerade problem liknar enkla problem i att de kan lösas med ett linjärt, logiskt sätt. Men det är troligtvis inte något som kan göras av vem som helst genom att följa enkla steg. </a:t>
            </a:r>
            <a:r>
              <a:rPr lang="en-SE" sz="1200" dirty="0">
                <a:effectLst/>
                <a:latin typeface="Lato" panose="020F0502020204030203" pitchFamily="34" charset="0"/>
                <a:ea typeface="PingFangSC" panose="020B0400000000000000" pitchFamily="34" charset="-122"/>
                <a:cs typeface="Times New Roman" panose="02020603050405020304" pitchFamily="18" charset="0"/>
              </a:rPr>
              <a:t>För att lyckas diagnostisera och åtgärda komplicerade problem krävs ett flertal olika expertkunskaper. </a:t>
            </a:r>
            <a:r>
              <a:rPr lang="en-SE" sz="1200" dirty="0">
                <a:effectLst/>
                <a:latin typeface="Lato" panose="020F0502020204030203" pitchFamily="34" charset="0"/>
                <a:ea typeface="Times New Roman" panose="02020603050405020304" pitchFamily="18" charset="0"/>
                <a:cs typeface="Times New Roman" panose="02020603050405020304" pitchFamily="18" charset="0"/>
              </a:rPr>
              <a:t>Dock är resultatet förutsebar och det går att planera processen i förväg. </a:t>
            </a:r>
          </a:p>
        </p:txBody>
      </p:sp>
      <p:sp>
        <p:nvSpPr>
          <p:cNvPr id="9" name="TextBox 8">
            <a:extLst>
              <a:ext uri="{FF2B5EF4-FFF2-40B4-BE49-F238E27FC236}">
                <a16:creationId xmlns:a16="http://schemas.microsoft.com/office/drawing/2014/main" id="{0D386F41-BB80-6190-5BFC-03BAE93F0783}"/>
              </a:ext>
            </a:extLst>
          </p:cNvPr>
          <p:cNvSpPr txBox="1"/>
          <p:nvPr/>
        </p:nvSpPr>
        <p:spPr>
          <a:xfrm>
            <a:off x="2780220" y="6332498"/>
            <a:ext cx="3429000" cy="1477328"/>
          </a:xfrm>
          <a:prstGeom prst="rect">
            <a:avLst/>
          </a:prstGeom>
          <a:noFill/>
        </p:spPr>
        <p:txBody>
          <a:bodyPr wrap="square">
            <a:spAutoFit/>
          </a:bodyPr>
          <a:lstStyle/>
          <a:p>
            <a:r>
              <a:rPr lang="en-SE" dirty="0">
                <a:solidFill>
                  <a:srgbClr val="445C19"/>
                </a:solidFill>
                <a:latin typeface="Source Sans Pro" panose="020B0503030403020204" pitchFamily="34" charset="0"/>
                <a:ea typeface="Source Sans Pro" panose="020B0503030403020204" pitchFamily="34" charset="0"/>
                <a:cs typeface="Times New Roman" panose="02020603050405020304" pitchFamily="18" charset="0"/>
              </a:rPr>
              <a:t>Komplexa problem</a:t>
            </a:r>
          </a:p>
          <a:p>
            <a:pPr algn="just"/>
            <a:r>
              <a:rPr lang="en-SE" sz="1200" dirty="0">
                <a:effectLst/>
                <a:latin typeface="Lato" panose="020F0502020204030203" pitchFamily="34" charset="0"/>
                <a:ea typeface="Times New Roman" panose="02020603050405020304" pitchFamily="18" charset="0"/>
                <a:cs typeface="Times New Roman" panose="02020603050405020304" pitchFamily="18" charset="0"/>
              </a:rPr>
              <a:t>Komplexa problem har en annan karaktär. De </a:t>
            </a:r>
            <a:r>
              <a:rPr lang="en-SE" sz="1200" dirty="0">
                <a:effectLst/>
                <a:latin typeface="Lato" panose="020F0502020204030203" pitchFamily="34" charset="0"/>
                <a:ea typeface="PingFangSC" panose="020B0400000000000000" pitchFamily="34" charset="-122"/>
                <a:cs typeface="Times New Roman" panose="02020603050405020304" pitchFamily="18" charset="0"/>
              </a:rPr>
              <a:t>är icke-linjära och innehåller många olika delar som är dynamiska och ständigt föränderliga. De är inte förutsägbara och präglas ofta av en längre historik. De flesta samhällsfrågor är komplexa därför att de berör människor. </a:t>
            </a:r>
            <a:endParaRPr lang="en-SE" sz="1200" dirty="0">
              <a:effectLst/>
              <a:latin typeface="Lato" panose="020F0502020204030203"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38D558C-7582-9CB5-3B95-FBFC220AF69A}"/>
              </a:ext>
            </a:extLst>
          </p:cNvPr>
          <p:cNvSpPr txBox="1"/>
          <p:nvPr/>
        </p:nvSpPr>
        <p:spPr>
          <a:xfrm>
            <a:off x="500441" y="8701084"/>
            <a:ext cx="5708779" cy="461665"/>
          </a:xfrm>
          <a:prstGeom prst="rect">
            <a:avLst/>
          </a:prstGeom>
          <a:noFill/>
        </p:spPr>
        <p:txBody>
          <a:bodyPr wrap="square">
            <a:spAutoFit/>
          </a:bodyPr>
          <a:lstStyle/>
          <a:p>
            <a:pPr algn="ctr"/>
            <a:r>
              <a:rPr lang="en-SE" sz="1200" b="1" dirty="0">
                <a:effectLst/>
                <a:latin typeface="Source Sans Pro" panose="020B0503030403020204" pitchFamily="34" charset="0"/>
                <a:ea typeface="Source Sans Pro" panose="020B0503030403020204" pitchFamily="34" charset="0"/>
                <a:cs typeface="Times New Roman" panose="02020603050405020304" pitchFamily="18" charset="0"/>
              </a:rPr>
              <a:t>Vi kan konstatera att de flesta samverkansuppdrag innehåller någon grad av komplexitet och sällan enbart är enkla eller komplicerade.</a:t>
            </a:r>
            <a:endParaRPr lang="en-SE" sz="1200" b="1"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16" name="Picture 15" descr="Logo&#10;&#10;Description automatically generated">
            <a:extLst>
              <a:ext uri="{FF2B5EF4-FFF2-40B4-BE49-F238E27FC236}">
                <a16:creationId xmlns:a16="http://schemas.microsoft.com/office/drawing/2014/main" id="{0ECFABE0-4256-D0C7-FAA0-C63081A1991A}"/>
              </a:ext>
            </a:extLst>
          </p:cNvPr>
          <p:cNvPicPr>
            <a:picLocks noChangeAspect="1"/>
          </p:cNvPicPr>
          <p:nvPr/>
        </p:nvPicPr>
        <p:blipFill>
          <a:blip r:embed="rId5"/>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3586266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1F3E40-5336-9103-1F8D-C44E0614AF61}"/>
              </a:ext>
            </a:extLst>
          </p:cNvPr>
          <p:cNvSpPr/>
          <p:nvPr/>
        </p:nvSpPr>
        <p:spPr>
          <a:xfrm>
            <a:off x="0" y="470254"/>
            <a:ext cx="3751055"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4" name="Rectangle 23">
            <a:extLst>
              <a:ext uri="{FF2B5EF4-FFF2-40B4-BE49-F238E27FC236}">
                <a16:creationId xmlns:a16="http://schemas.microsoft.com/office/drawing/2014/main" id="{C99EE59F-CDE7-2948-B778-9FA0EACF86E1}"/>
              </a:ext>
            </a:extLst>
          </p:cNvPr>
          <p:cNvSpPr/>
          <p:nvPr/>
        </p:nvSpPr>
        <p:spPr>
          <a:xfrm>
            <a:off x="3873321" y="3024189"/>
            <a:ext cx="2984679" cy="3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9" name="Content Placeholder 2">
            <a:extLst>
              <a:ext uri="{FF2B5EF4-FFF2-40B4-BE49-F238E27FC236}">
                <a16:creationId xmlns:a16="http://schemas.microsoft.com/office/drawing/2014/main" id="{F9D09B19-EB7C-CD47-9518-397D087092F9}"/>
              </a:ext>
            </a:extLst>
          </p:cNvPr>
          <p:cNvSpPr txBox="1">
            <a:spLocks/>
          </p:cNvSpPr>
          <p:nvPr/>
        </p:nvSpPr>
        <p:spPr>
          <a:xfrm>
            <a:off x="471488" y="1667402"/>
            <a:ext cx="5915025" cy="1754326"/>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t>När någon upplever att de inte bli hörda, inte tas på allvar, inte får säga det de vill säga eller att de blir utesluten ur en grupp, ur samhället, är det vanligt att spänning eller motstånd uppstår eller ökar.</a:t>
            </a:r>
          </a:p>
          <a:p>
            <a:pPr marL="0" indent="0">
              <a:buNone/>
            </a:pPr>
            <a:r>
              <a:rPr lang="en-SE" sz="1200" dirty="0"/>
              <a:t> </a:t>
            </a:r>
          </a:p>
          <a:p>
            <a:pPr marL="0" indent="0">
              <a:buNone/>
            </a:pPr>
            <a:r>
              <a:rPr lang="en-SE" sz="1200" dirty="0"/>
              <a:t>Spänning kan öka snabbt och synligt eller långsamt och på knappt märkbart sätt. </a:t>
            </a:r>
          </a:p>
          <a:p>
            <a:pPr marL="0" indent="0">
              <a:buNone/>
            </a:pPr>
            <a:endParaRPr lang="en-SE" sz="1200" i="1" dirty="0"/>
          </a:p>
          <a:p>
            <a:pPr marL="0" indent="0">
              <a:buNone/>
            </a:pPr>
            <a:r>
              <a:rPr lang="en-SE" sz="1200" dirty="0"/>
              <a:t>För att motverka eller förebygga eskaleringen av spänning, motstånd och konflikt behöver vi tänka och agera inkluderande. </a:t>
            </a:r>
          </a:p>
          <a:p>
            <a:pPr marL="0" indent="0">
              <a:buNone/>
            </a:pPr>
            <a:endParaRPr lang="sv-SE" sz="1200" dirty="0"/>
          </a:p>
        </p:txBody>
      </p:sp>
      <p:pic>
        <p:nvPicPr>
          <p:cNvPr id="15" name="Picture 14" descr="Graphical user interface, shape&#10;&#10;Description automatically generated">
            <a:extLst>
              <a:ext uri="{FF2B5EF4-FFF2-40B4-BE49-F238E27FC236}">
                <a16:creationId xmlns:a16="http://schemas.microsoft.com/office/drawing/2014/main" id="{D8694561-C905-5D41-9DCB-32C7B3C104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0084" y="4255977"/>
            <a:ext cx="3972166" cy="3982621"/>
          </a:xfrm>
          <a:prstGeom prst="rect">
            <a:avLst/>
          </a:prstGeom>
        </p:spPr>
      </p:pic>
      <p:sp>
        <p:nvSpPr>
          <p:cNvPr id="7" name="Title 3">
            <a:extLst>
              <a:ext uri="{FF2B5EF4-FFF2-40B4-BE49-F238E27FC236}">
                <a16:creationId xmlns:a16="http://schemas.microsoft.com/office/drawing/2014/main" id="{BDB85177-F86F-6D55-B079-50A5577BC554}"/>
              </a:ext>
            </a:extLst>
          </p:cNvPr>
          <p:cNvSpPr>
            <a:spLocks noGrp="1"/>
          </p:cNvSpPr>
          <p:nvPr>
            <p:ph type="title"/>
          </p:nvPr>
        </p:nvSpPr>
        <p:spPr>
          <a:xfrm>
            <a:off x="471488" y="527406"/>
            <a:ext cx="5915025" cy="830997"/>
          </a:xfrm>
        </p:spPr>
        <p:txBody>
          <a:bodyPr>
            <a:normAutofit/>
          </a:bodyPr>
          <a:lstStyle/>
          <a:p>
            <a:r>
              <a:rPr lang="sv-SE" sz="3600" dirty="0"/>
              <a:t>Marginalisering</a:t>
            </a:r>
          </a:p>
        </p:txBody>
      </p:sp>
      <p:pic>
        <p:nvPicPr>
          <p:cNvPr id="8" name="Picture 7" descr="Logo&#10;&#10;Description automatically generated">
            <a:extLst>
              <a:ext uri="{FF2B5EF4-FFF2-40B4-BE49-F238E27FC236}">
                <a16:creationId xmlns:a16="http://schemas.microsoft.com/office/drawing/2014/main" id="{98139EC2-A0D9-B45C-9DB8-A07FDC93B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735587732"/>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92CDA0-282C-2893-B552-E5D294AEAFB6}"/>
              </a:ext>
            </a:extLst>
          </p:cNvPr>
          <p:cNvSpPr/>
          <p:nvPr/>
        </p:nvSpPr>
        <p:spPr>
          <a:xfrm>
            <a:off x="384344" y="149903"/>
            <a:ext cx="699880" cy="89191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5" name="Rectangle 4">
            <a:extLst>
              <a:ext uri="{FF2B5EF4-FFF2-40B4-BE49-F238E27FC236}">
                <a16:creationId xmlns:a16="http://schemas.microsoft.com/office/drawing/2014/main" id="{6DABA09D-09D1-9F84-B2C9-9F47B68C4A32}"/>
              </a:ext>
            </a:extLst>
          </p:cNvPr>
          <p:cNvSpPr/>
          <p:nvPr/>
        </p:nvSpPr>
        <p:spPr>
          <a:xfrm>
            <a:off x="0" y="613304"/>
            <a:ext cx="6473656"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0942EEA4-D9AB-80FC-88CE-467A5CA5A211}"/>
              </a:ext>
            </a:extLst>
          </p:cNvPr>
          <p:cNvSpPr txBox="1"/>
          <p:nvPr/>
        </p:nvSpPr>
        <p:spPr>
          <a:xfrm>
            <a:off x="1853381" y="2292201"/>
            <a:ext cx="4320000" cy="2492990"/>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Dessa anteckningar fokuserar inte på konflikt, men eftersom komplexa frågor ofta bär med sig någon form av spänning, motstånd och konflikt, inkluderar vi några korta anteckningar här.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Förståelse för hur konflikter uppstår ger dig också möjlighet att förebygga och hantera dem.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Vi använder ordet konflikt i bred bemärkelse. I stället för att upprepa orden spänning, motstånd och konflikt använder vi generellt enbart ordet konflikt.</a:t>
            </a:r>
          </a:p>
          <a:p>
            <a:endParaRPr lang="sv-SE" sz="1200" dirty="0">
              <a:latin typeface="Lato" panose="020F0502020204030203" pitchFamily="34" charset="0"/>
              <a:ea typeface="Lato" panose="020F0502020204030203" pitchFamily="34" charset="0"/>
              <a:cs typeface="Lato" panose="020F0502020204030203" pitchFamily="34" charset="0"/>
            </a:endParaRPr>
          </a:p>
          <a:p>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7" name="Title 1">
            <a:extLst>
              <a:ext uri="{FF2B5EF4-FFF2-40B4-BE49-F238E27FC236}">
                <a16:creationId xmlns:a16="http://schemas.microsoft.com/office/drawing/2014/main" id="{6739D1E3-A44E-D1F7-D403-0875596C1FFB}"/>
              </a:ext>
            </a:extLst>
          </p:cNvPr>
          <p:cNvSpPr txBox="1">
            <a:spLocks/>
          </p:cNvSpPr>
          <p:nvPr/>
        </p:nvSpPr>
        <p:spPr>
          <a:xfrm>
            <a:off x="0" y="613304"/>
            <a:ext cx="6473656"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   Om samtalsledning</a:t>
            </a:r>
            <a:endParaRPr lang="sv-SE" sz="3600" dirty="0"/>
          </a:p>
        </p:txBody>
      </p:sp>
      <p:pic>
        <p:nvPicPr>
          <p:cNvPr id="2" name="Picture 1" descr="Logo&#10;&#10;Description automatically generated">
            <a:extLst>
              <a:ext uri="{FF2B5EF4-FFF2-40B4-BE49-F238E27FC236}">
                <a16:creationId xmlns:a16="http://schemas.microsoft.com/office/drawing/2014/main" id="{8AEC9D1A-44E3-07C7-CFDD-BCDE02E03CC8}"/>
              </a:ext>
            </a:extLst>
          </p:cNvPr>
          <p:cNvPicPr>
            <a:picLocks noChangeAspect="1"/>
          </p:cNvPicPr>
          <p:nvPr/>
        </p:nvPicPr>
        <p:blipFill>
          <a:blip r:embed="rId2"/>
          <a:stretch>
            <a:fillRect/>
          </a:stretch>
        </p:blipFill>
        <p:spPr>
          <a:xfrm>
            <a:off x="119730" y="9419401"/>
            <a:ext cx="1204574" cy="322581"/>
          </a:xfrm>
          <a:prstGeom prst="rect">
            <a:avLst/>
          </a:prstGeom>
        </p:spPr>
      </p:pic>
    </p:spTree>
    <p:extLst>
      <p:ext uri="{BB962C8B-B14F-4D97-AF65-F5344CB8AC3E}">
        <p14:creationId xmlns:p14="http://schemas.microsoft.com/office/powerpoint/2010/main" val="2304498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92C2F1-E6CF-EE4F-83B0-30C83C666A6C}"/>
              </a:ext>
            </a:extLst>
          </p:cNvPr>
          <p:cNvSpPr/>
          <p:nvPr/>
        </p:nvSpPr>
        <p:spPr>
          <a:xfrm>
            <a:off x="0" y="1152358"/>
            <a:ext cx="6518936" cy="11390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2" name="TextBox 1">
            <a:extLst>
              <a:ext uri="{FF2B5EF4-FFF2-40B4-BE49-F238E27FC236}">
                <a16:creationId xmlns:a16="http://schemas.microsoft.com/office/drawing/2014/main" id="{DDC626DF-728A-4C7D-CB71-FE3721122C88}"/>
              </a:ext>
            </a:extLst>
          </p:cNvPr>
          <p:cNvSpPr txBox="1"/>
          <p:nvPr/>
        </p:nvSpPr>
        <p:spPr>
          <a:xfrm>
            <a:off x="2739243" y="2931955"/>
            <a:ext cx="3779693" cy="2492990"/>
          </a:xfrm>
          <a:prstGeom prst="rect">
            <a:avLst/>
          </a:prstGeom>
          <a:noFill/>
        </p:spPr>
        <p:txBody>
          <a:bodyPr wrap="square" rtlCol="0">
            <a:spAutoFit/>
          </a:bodyPr>
          <a:lstStyle/>
          <a:p>
            <a:pPr marL="160734" indent="-160734">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Möten med intressenter måste ske tidigt i processen - inte som en eftertanke</a:t>
            </a:r>
          </a:p>
          <a:p>
            <a:pPr marL="160734" indent="-160734">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Perspektivinventeringen ger ledtrådar för vilka bör prata med vilka om vad </a:t>
            </a:r>
          </a:p>
          <a:p>
            <a:pPr marL="160734" indent="-160734">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Enskilda samtal hjälper dig att veta det bästa sättet (plats, tid, form) att föra samtalet</a:t>
            </a:r>
          </a:p>
          <a:p>
            <a:pPr marL="160734" indent="-160734">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Undvik större möten om frågan är infekterad och komplex </a:t>
            </a:r>
          </a:p>
          <a:p>
            <a:pPr marL="160734" indent="-160734">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Dialog i komplexa frågor sker bäst i mindre grupper</a:t>
            </a:r>
          </a:p>
          <a:p>
            <a:pPr marL="160734" indent="-160734">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Bjud in representanter för perspektiv och viktiga organisationer eller nätverk</a:t>
            </a:r>
          </a:p>
          <a:p>
            <a:pPr marL="160734" indent="-160734">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Säkerställ rätt samtalsledningskompetens</a:t>
            </a:r>
          </a:p>
          <a:p>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8" name="Title 1">
            <a:extLst>
              <a:ext uri="{FF2B5EF4-FFF2-40B4-BE49-F238E27FC236}">
                <a16:creationId xmlns:a16="http://schemas.microsoft.com/office/drawing/2014/main" id="{DDFCB2BC-EC0D-9B0F-B939-3F88B5410BA5}"/>
              </a:ext>
            </a:extLst>
          </p:cNvPr>
          <p:cNvSpPr txBox="1">
            <a:spLocks/>
          </p:cNvSpPr>
          <p:nvPr/>
        </p:nvSpPr>
        <p:spPr>
          <a:xfrm>
            <a:off x="108617" y="1152359"/>
            <a:ext cx="5829604" cy="923868"/>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t>Planera dialogmöten</a:t>
            </a:r>
          </a:p>
        </p:txBody>
      </p:sp>
      <p:pic>
        <p:nvPicPr>
          <p:cNvPr id="3" name="Picture 2" descr="Logo&#10;&#10;Description automatically generated">
            <a:extLst>
              <a:ext uri="{FF2B5EF4-FFF2-40B4-BE49-F238E27FC236}">
                <a16:creationId xmlns:a16="http://schemas.microsoft.com/office/drawing/2014/main" id="{B8236F66-D25A-5669-31C4-52273B219661}"/>
              </a:ext>
            </a:extLst>
          </p:cNvPr>
          <p:cNvPicPr>
            <a:picLocks noChangeAspect="1"/>
          </p:cNvPicPr>
          <p:nvPr/>
        </p:nvPicPr>
        <p:blipFill>
          <a:blip r:embed="rId2"/>
          <a:stretch>
            <a:fillRect/>
          </a:stretch>
        </p:blipFill>
        <p:spPr>
          <a:xfrm>
            <a:off x="5456229" y="9404411"/>
            <a:ext cx="1204574" cy="322581"/>
          </a:xfrm>
          <a:prstGeom prst="rect">
            <a:avLst/>
          </a:prstGeom>
        </p:spPr>
      </p:pic>
    </p:spTree>
    <p:extLst>
      <p:ext uri="{BB962C8B-B14F-4D97-AF65-F5344CB8AC3E}">
        <p14:creationId xmlns:p14="http://schemas.microsoft.com/office/powerpoint/2010/main" val="4210625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4B97D76-D1D3-5F68-2B97-C9C6BCD555F8}"/>
              </a:ext>
            </a:extLst>
          </p:cNvPr>
          <p:cNvSpPr txBox="1">
            <a:spLocks/>
          </p:cNvSpPr>
          <p:nvPr/>
        </p:nvSpPr>
        <p:spPr bwMode="auto">
          <a:xfrm>
            <a:off x="2969588" y="3046320"/>
            <a:ext cx="3527176" cy="2258425"/>
          </a:xfrm>
          <a:prstGeom prst="rect">
            <a:avLst/>
          </a:prstGeom>
        </p:spPr>
        <p:txBody>
          <a:bodyPr vert="horz" wrap="square" lIns="91440" tIns="45720" rIns="91440" bIns="45720" numCol="1" rtlCol="0" anchor="t" anchorCtr="0" compatLnSpc="1">
            <a:prstTxWarp prst="textNoShape">
              <a:avLst/>
            </a:prstTxWarp>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buFont typeface="Arial" panose="020B0604020202020204" pitchFamily="34" charset="0"/>
              <a:buNone/>
              <a:defRPr/>
            </a:pPr>
            <a:r>
              <a:rPr lang="mr-IN" altLang="sv-SE" sz="1200" b="1" dirty="0">
                <a:latin typeface="Lato" panose="020F0502020204030203" pitchFamily="34" charset="0"/>
                <a:ea typeface="Lato" panose="020F0502020204030203" pitchFamily="34" charset="0"/>
                <a:cs typeface="Lato" charset="0"/>
              </a:rPr>
              <a:t>…</a:t>
            </a:r>
            <a:r>
              <a:rPr lang="sv-SE" altLang="sv-SE" sz="1200" b="1" dirty="0">
                <a:latin typeface="Lato" panose="020F0502020204030203" pitchFamily="34" charset="0"/>
                <a:ea typeface="Lato" panose="020F0502020204030203" pitchFamily="34" charset="0"/>
                <a:cs typeface="Lato" panose="020F0502020204030203" pitchFamily="34" charset="0"/>
              </a:rPr>
              <a:t> är att:</a:t>
            </a:r>
          </a:p>
          <a:p>
            <a:pPr marL="457200" indent="-457200">
              <a:buFont typeface="+mj-lt"/>
              <a:buAutoNum type="arabicPeriod"/>
              <a:defRPr/>
            </a:pPr>
            <a:r>
              <a:rPr lang="sv-SE" altLang="sv-SE" sz="1200" dirty="0">
                <a:latin typeface="Lato" panose="020F0502020204030203" pitchFamily="34" charset="0"/>
                <a:ea typeface="Lato" panose="020F0502020204030203" pitchFamily="34" charset="0"/>
                <a:cs typeface="Lato" panose="020F0502020204030203" pitchFamily="34" charset="0"/>
              </a:rPr>
              <a:t>Underlätta samtalet ifrån en neutral position</a:t>
            </a:r>
          </a:p>
          <a:p>
            <a:pPr marL="457200" indent="-457200">
              <a:buFont typeface="+mj-lt"/>
              <a:buAutoNum type="arabicPeriod"/>
              <a:defRPr/>
            </a:pPr>
            <a:r>
              <a:rPr lang="sv-SE" altLang="sv-SE" sz="1200" dirty="0">
                <a:latin typeface="Lato" panose="020F0502020204030203" pitchFamily="34" charset="0"/>
                <a:ea typeface="Lato" panose="020F0502020204030203" pitchFamily="34" charset="0"/>
                <a:cs typeface="Lato" panose="020F0502020204030203" pitchFamily="34" charset="0"/>
              </a:rPr>
              <a:t>Öka gruppens medvetenhet – skapa klarhet</a:t>
            </a:r>
          </a:p>
          <a:p>
            <a:pPr marL="457200" indent="-457200">
              <a:buFont typeface="+mj-lt"/>
              <a:buAutoNum type="arabicPeriod"/>
              <a:defRPr/>
            </a:pPr>
            <a:r>
              <a:rPr lang="sv-SE" altLang="sv-SE" sz="1200" dirty="0">
                <a:latin typeface="Lato" panose="020F0502020204030203" pitchFamily="34" charset="0"/>
                <a:ea typeface="Lato" panose="020F0502020204030203" pitchFamily="34" charset="0"/>
                <a:cs typeface="Lato" panose="020F0502020204030203" pitchFamily="34" charset="0"/>
              </a:rPr>
              <a:t>Sänka vattenytan för att öka tydlighet</a:t>
            </a:r>
          </a:p>
          <a:p>
            <a:pPr marL="457200" indent="-457200">
              <a:buFont typeface="+mj-lt"/>
              <a:buAutoNum type="arabicPeriod"/>
              <a:defRPr/>
            </a:pPr>
            <a:r>
              <a:rPr lang="sv-SE" altLang="sv-SE" sz="1200" dirty="0">
                <a:latin typeface="Lato" panose="020F0502020204030203" pitchFamily="34" charset="0"/>
                <a:ea typeface="Lato" panose="020F0502020204030203" pitchFamily="34" charset="0"/>
                <a:cs typeface="Lato" panose="020F0502020204030203" pitchFamily="34" charset="0"/>
              </a:rPr>
              <a:t>Synliggöra olika perspektiv även om de står i kontrast/konflikt till varandra!</a:t>
            </a:r>
          </a:p>
        </p:txBody>
      </p:sp>
      <p:sp>
        <p:nvSpPr>
          <p:cNvPr id="4" name="Platshållare för innehåll 2">
            <a:extLst>
              <a:ext uri="{FF2B5EF4-FFF2-40B4-BE49-F238E27FC236}">
                <a16:creationId xmlns:a16="http://schemas.microsoft.com/office/drawing/2014/main" id="{8E3D0483-1DF6-F64D-F7FA-1D1342BF8AC0}"/>
              </a:ext>
            </a:extLst>
          </p:cNvPr>
          <p:cNvSpPr txBox="1">
            <a:spLocks/>
          </p:cNvSpPr>
          <p:nvPr/>
        </p:nvSpPr>
        <p:spPr bwMode="auto">
          <a:xfrm>
            <a:off x="2969588" y="6096000"/>
            <a:ext cx="3670852" cy="1840707"/>
          </a:xfrm>
          <a:prstGeom prst="rect">
            <a:avLst/>
          </a:prstGeom>
          <a:noFill/>
        </p:spPr>
        <p:txBody>
          <a:bodyPr/>
          <a:lstStyle>
            <a:lvl1pPr marL="342900" indent="-342900" algn="l" rtl="0" eaLnBrk="0" fontAlgn="base" hangingPunct="0">
              <a:spcBef>
                <a:spcPts val="300"/>
              </a:spcBef>
              <a:spcAft>
                <a:spcPct val="0"/>
              </a:spcAft>
              <a:buFont typeface="Arial" charset="0"/>
              <a:defRPr sz="1200">
                <a:solidFill>
                  <a:schemeClr val="tx1"/>
                </a:solidFill>
                <a:latin typeface="Georgia" pitchFamily="18" charset="0"/>
                <a:ea typeface="ＭＳ Ｐゴシック" charset="0"/>
                <a:cs typeface="Arial" pitchFamily="34" charset="0"/>
              </a:defRPr>
            </a:lvl1pPr>
            <a:lvl2pPr marL="179388" indent="-179388" algn="l" rtl="0" eaLnBrk="0" fontAlgn="base" hangingPunct="0">
              <a:spcBef>
                <a:spcPts val="300"/>
              </a:spcBef>
              <a:spcAft>
                <a:spcPct val="0"/>
              </a:spcAft>
              <a:buFont typeface="Arial" charset="0"/>
              <a:buChar char="•"/>
              <a:defRPr sz="1200">
                <a:solidFill>
                  <a:schemeClr val="tx1"/>
                </a:solidFill>
                <a:latin typeface="Georgia" pitchFamily="18" charset="0"/>
                <a:ea typeface="ＭＳ Ｐゴシック" charset="0"/>
                <a:cs typeface="Arial" pitchFamily="34" charset="0"/>
              </a:defRPr>
            </a:lvl2pPr>
            <a:lvl3pPr marL="358775" indent="-179388" algn="l" rtl="0" eaLnBrk="0" fontAlgn="base" hangingPunct="0">
              <a:spcBef>
                <a:spcPts val="300"/>
              </a:spcBef>
              <a:spcAft>
                <a:spcPct val="0"/>
              </a:spcAft>
              <a:buFont typeface="Arial" charset="0"/>
              <a:buChar char="•"/>
              <a:defRPr sz="1200">
                <a:solidFill>
                  <a:schemeClr val="tx1"/>
                </a:solidFill>
                <a:latin typeface="Georgia" pitchFamily="18" charset="0"/>
                <a:ea typeface="ＭＳ Ｐゴシック" charset="0"/>
                <a:cs typeface="Arial" pitchFamily="34" charset="0"/>
              </a:defRPr>
            </a:lvl3pPr>
            <a:lvl4pPr marL="538163" indent="-179388" algn="l" rtl="0" eaLnBrk="0" fontAlgn="base" hangingPunct="0">
              <a:spcBef>
                <a:spcPts val="300"/>
              </a:spcBef>
              <a:spcAft>
                <a:spcPct val="0"/>
              </a:spcAft>
              <a:buFont typeface="Arial" charset="0"/>
              <a:buChar char="•"/>
              <a:defRPr sz="1200">
                <a:solidFill>
                  <a:schemeClr val="tx1"/>
                </a:solidFill>
                <a:latin typeface="Georgia" pitchFamily="18" charset="0"/>
                <a:ea typeface="ＭＳ Ｐゴシック" charset="0"/>
                <a:cs typeface="Arial" pitchFamily="34" charset="0"/>
              </a:defRPr>
            </a:lvl4pPr>
            <a:lvl5pPr marL="717550" indent="-179388" algn="l" rtl="0" eaLnBrk="0" fontAlgn="base" hangingPunct="0">
              <a:spcBef>
                <a:spcPts val="300"/>
              </a:spcBef>
              <a:spcAft>
                <a:spcPct val="0"/>
              </a:spcAft>
              <a:buFont typeface="Arial" charset="0"/>
              <a:buChar char="•"/>
              <a:defRPr sz="1200">
                <a:solidFill>
                  <a:schemeClr val="tx1"/>
                </a:solidFill>
                <a:latin typeface="Georgia" pitchFamily="18" charset="0"/>
                <a:ea typeface="ＭＳ Ｐゴシック"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eaLnBrk="1" hangingPunct="1">
              <a:defRPr/>
            </a:pPr>
            <a:r>
              <a:rPr lang="mr-IN" altLang="sv-SE" b="1" kern="0" dirty="0">
                <a:latin typeface="Lato" panose="020F0502020204030203" pitchFamily="34" charset="0"/>
                <a:ea typeface="Lato" panose="020F0502020204030203" pitchFamily="34" charset="0"/>
                <a:cs typeface="Lato" charset="0"/>
              </a:rPr>
              <a:t>…</a:t>
            </a:r>
            <a:r>
              <a:rPr lang="sv-SE" altLang="sv-SE" b="1" kern="0" dirty="0">
                <a:latin typeface="Lato" panose="020F0502020204030203" pitchFamily="34" charset="0"/>
                <a:ea typeface="Lato" panose="020F0502020204030203" pitchFamily="34" charset="0"/>
                <a:cs typeface="Lato" panose="020F0502020204030203" pitchFamily="34" charset="0"/>
              </a:rPr>
              <a:t> är INTE att:</a:t>
            </a:r>
          </a:p>
          <a:p>
            <a:pPr marL="457200" indent="-457200" eaLnBrk="1" hangingPunct="1">
              <a:buFont typeface="+mj-lt"/>
              <a:buAutoNum type="arabicPeriod"/>
              <a:defRPr/>
            </a:pPr>
            <a:r>
              <a:rPr lang="sv-SE" altLang="sv-SE" kern="0" dirty="0">
                <a:latin typeface="Lato" panose="020F0502020204030203" pitchFamily="34" charset="0"/>
                <a:ea typeface="Lato" panose="020F0502020204030203" pitchFamily="34" charset="0"/>
                <a:cs typeface="Lato" panose="020F0502020204030203" pitchFamily="34" charset="0"/>
              </a:rPr>
              <a:t>Vara en ”svarsautomat”</a:t>
            </a:r>
          </a:p>
          <a:p>
            <a:pPr marL="457200" indent="-457200" eaLnBrk="1" hangingPunct="1">
              <a:buFont typeface="+mj-lt"/>
              <a:buAutoNum type="arabicPeriod"/>
              <a:defRPr/>
            </a:pPr>
            <a:r>
              <a:rPr lang="sv-SE" altLang="sv-SE" kern="0" dirty="0">
                <a:latin typeface="Lato" panose="020F0502020204030203" pitchFamily="34" charset="0"/>
                <a:ea typeface="Lato" panose="020F0502020204030203" pitchFamily="34" charset="0"/>
                <a:cs typeface="Lato" panose="020F0502020204030203" pitchFamily="34" charset="0"/>
              </a:rPr>
              <a:t>Använda gruppen för att driva sina egna frågor</a:t>
            </a:r>
          </a:p>
          <a:p>
            <a:pPr marL="457200" indent="-457200" eaLnBrk="1" hangingPunct="1">
              <a:buFont typeface="+mj-lt"/>
              <a:buAutoNum type="arabicPeriod"/>
              <a:defRPr/>
            </a:pPr>
            <a:r>
              <a:rPr lang="sv-SE" altLang="sv-SE" kern="0" dirty="0">
                <a:latin typeface="Lato" panose="020F0502020204030203" pitchFamily="34" charset="0"/>
                <a:ea typeface="Lato" panose="020F0502020204030203" pitchFamily="34" charset="0"/>
                <a:cs typeface="Lato" panose="020F0502020204030203" pitchFamily="34" charset="0"/>
              </a:rPr>
              <a:t>Värdera och välja sida om vad ”som är rätt eller fel”</a:t>
            </a:r>
          </a:p>
          <a:p>
            <a:pPr marL="457200" indent="-457200" eaLnBrk="1" hangingPunct="1">
              <a:buFont typeface="+mj-lt"/>
              <a:buAutoNum type="arabicPeriod"/>
              <a:defRPr/>
            </a:pPr>
            <a:r>
              <a:rPr lang="sv-SE" altLang="sv-SE" kern="0" dirty="0">
                <a:latin typeface="Lato" panose="020F0502020204030203" pitchFamily="34" charset="0"/>
                <a:ea typeface="Lato" panose="020F0502020204030203" pitchFamily="34" charset="0"/>
                <a:cs typeface="Lato" panose="020F0502020204030203" pitchFamily="34" charset="0"/>
              </a:rPr>
              <a:t>Leverera löften om åtgärder och lösningar ”</a:t>
            </a:r>
          </a:p>
        </p:txBody>
      </p:sp>
      <p:sp>
        <p:nvSpPr>
          <p:cNvPr id="9" name="Rectangle 8">
            <a:extLst>
              <a:ext uri="{FF2B5EF4-FFF2-40B4-BE49-F238E27FC236}">
                <a16:creationId xmlns:a16="http://schemas.microsoft.com/office/drawing/2014/main" id="{13D74199-1569-315C-F1D1-A11A86E723BD}"/>
              </a:ext>
            </a:extLst>
          </p:cNvPr>
          <p:cNvSpPr/>
          <p:nvPr/>
        </p:nvSpPr>
        <p:spPr>
          <a:xfrm>
            <a:off x="0" y="1152358"/>
            <a:ext cx="6518936" cy="11390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8" name="Title 1">
            <a:extLst>
              <a:ext uri="{FF2B5EF4-FFF2-40B4-BE49-F238E27FC236}">
                <a16:creationId xmlns:a16="http://schemas.microsoft.com/office/drawing/2014/main" id="{CF1D1DB1-3355-9945-2ABD-BBB4E5C9B518}"/>
              </a:ext>
            </a:extLst>
          </p:cNvPr>
          <p:cNvSpPr txBox="1">
            <a:spLocks/>
          </p:cNvSpPr>
          <p:nvPr/>
        </p:nvSpPr>
        <p:spPr>
          <a:xfrm>
            <a:off x="339064" y="1152358"/>
            <a:ext cx="5158094"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Samtalsledarens uppgift</a:t>
            </a:r>
            <a:endParaRPr lang="sv-SE" sz="3600" dirty="0"/>
          </a:p>
        </p:txBody>
      </p:sp>
      <p:pic>
        <p:nvPicPr>
          <p:cNvPr id="2" name="Picture 1" descr="Logo&#10;&#10;Description automatically generated">
            <a:extLst>
              <a:ext uri="{FF2B5EF4-FFF2-40B4-BE49-F238E27FC236}">
                <a16:creationId xmlns:a16="http://schemas.microsoft.com/office/drawing/2014/main" id="{6139AE6D-DEE6-E8E7-BFD2-376033126A6A}"/>
              </a:ext>
            </a:extLst>
          </p:cNvPr>
          <p:cNvPicPr>
            <a:picLocks noChangeAspect="1"/>
          </p:cNvPicPr>
          <p:nvPr/>
        </p:nvPicPr>
        <p:blipFill>
          <a:blip r:embed="rId2"/>
          <a:stretch>
            <a:fillRect/>
          </a:stretch>
        </p:blipFill>
        <p:spPr>
          <a:xfrm>
            <a:off x="5456229" y="9404411"/>
            <a:ext cx="1204574" cy="322581"/>
          </a:xfrm>
          <a:prstGeom prst="rect">
            <a:avLst/>
          </a:prstGeom>
        </p:spPr>
      </p:pic>
    </p:spTree>
    <p:extLst>
      <p:ext uri="{BB962C8B-B14F-4D97-AF65-F5344CB8AC3E}">
        <p14:creationId xmlns:p14="http://schemas.microsoft.com/office/powerpoint/2010/main" val="90696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05B7975-FE20-BD7A-BA29-F31283E8C597}"/>
              </a:ext>
            </a:extLst>
          </p:cNvPr>
          <p:cNvGrpSpPr/>
          <p:nvPr/>
        </p:nvGrpSpPr>
        <p:grpSpPr>
          <a:xfrm>
            <a:off x="168741" y="1687214"/>
            <a:ext cx="3260260" cy="1918916"/>
            <a:chOff x="4015403" y="681412"/>
            <a:chExt cx="3371717" cy="1984517"/>
          </a:xfrm>
        </p:grpSpPr>
        <p:pic>
          <p:nvPicPr>
            <p:cNvPr id="12" name="Picture 11" descr="Shape&#10;&#10;Description automatically generated">
              <a:extLst>
                <a:ext uri="{FF2B5EF4-FFF2-40B4-BE49-F238E27FC236}">
                  <a16:creationId xmlns:a16="http://schemas.microsoft.com/office/drawing/2014/main" id="{4C130B3B-E460-A58F-7314-2A94A1016D4B}"/>
                </a:ext>
              </a:extLst>
            </p:cNvPr>
            <p:cNvPicPr>
              <a:picLocks noChangeAspect="1"/>
            </p:cNvPicPr>
            <p:nvPr/>
          </p:nvPicPr>
          <p:blipFill>
            <a:blip r:embed="rId2"/>
            <a:stretch>
              <a:fillRect/>
            </a:stretch>
          </p:blipFill>
          <p:spPr>
            <a:xfrm>
              <a:off x="5608206" y="681412"/>
              <a:ext cx="1778914" cy="1984517"/>
            </a:xfrm>
            <a:prstGeom prst="rect">
              <a:avLst/>
            </a:prstGeom>
          </p:spPr>
        </p:pic>
        <p:sp>
          <p:nvSpPr>
            <p:cNvPr id="14" name="TextBox 13">
              <a:extLst>
                <a:ext uri="{FF2B5EF4-FFF2-40B4-BE49-F238E27FC236}">
                  <a16:creationId xmlns:a16="http://schemas.microsoft.com/office/drawing/2014/main" id="{82A80A92-0300-BE0B-C595-BF24AC23DB21}"/>
                </a:ext>
              </a:extLst>
            </p:cNvPr>
            <p:cNvSpPr txBox="1"/>
            <p:nvPr/>
          </p:nvSpPr>
          <p:spPr>
            <a:xfrm>
              <a:off x="4015403" y="1326399"/>
              <a:ext cx="1910993" cy="369332"/>
            </a:xfrm>
            <a:prstGeom prst="rect">
              <a:avLst/>
            </a:prstGeom>
            <a:noFill/>
          </p:spPr>
          <p:txBody>
            <a:bodyPr wrap="square" rtlCol="0">
              <a:spAutoFit/>
            </a:bodyPr>
            <a:lstStyle/>
            <a:p>
              <a:r>
                <a:rPr lang="sv-SE" dirty="0"/>
                <a:t>Återspegling </a:t>
              </a:r>
            </a:p>
          </p:txBody>
        </p:sp>
      </p:grpSp>
      <p:grpSp>
        <p:nvGrpSpPr>
          <p:cNvPr id="18" name="Group 17">
            <a:extLst>
              <a:ext uri="{FF2B5EF4-FFF2-40B4-BE49-F238E27FC236}">
                <a16:creationId xmlns:a16="http://schemas.microsoft.com/office/drawing/2014/main" id="{369BA096-E90B-97E3-B0D6-54E199884931}"/>
              </a:ext>
            </a:extLst>
          </p:cNvPr>
          <p:cNvGrpSpPr/>
          <p:nvPr/>
        </p:nvGrpSpPr>
        <p:grpSpPr>
          <a:xfrm>
            <a:off x="1294222" y="3962211"/>
            <a:ext cx="4269555" cy="2143032"/>
            <a:chOff x="5140503" y="2388770"/>
            <a:chExt cx="4514118" cy="2265786"/>
          </a:xfrm>
        </p:grpSpPr>
        <p:pic>
          <p:nvPicPr>
            <p:cNvPr id="9" name="Picture 8" descr="A picture containing text&#10;&#10;Description automatically generated">
              <a:extLst>
                <a:ext uri="{FF2B5EF4-FFF2-40B4-BE49-F238E27FC236}">
                  <a16:creationId xmlns:a16="http://schemas.microsoft.com/office/drawing/2014/main" id="{D30DAA56-7D58-E161-C1E4-7535E7690CB4}"/>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632097" y="2388770"/>
              <a:ext cx="3022524" cy="2265786"/>
            </a:xfrm>
            <a:prstGeom prst="rect">
              <a:avLst/>
            </a:prstGeom>
          </p:spPr>
        </p:pic>
        <p:sp>
          <p:nvSpPr>
            <p:cNvPr id="15" name="TextBox 14">
              <a:extLst>
                <a:ext uri="{FF2B5EF4-FFF2-40B4-BE49-F238E27FC236}">
                  <a16:creationId xmlns:a16="http://schemas.microsoft.com/office/drawing/2014/main" id="{61444346-7CE7-EB32-05E1-FBB23294382F}"/>
                </a:ext>
              </a:extLst>
            </p:cNvPr>
            <p:cNvSpPr txBox="1"/>
            <p:nvPr/>
          </p:nvSpPr>
          <p:spPr>
            <a:xfrm>
              <a:off x="5140503" y="3521663"/>
              <a:ext cx="1910993" cy="369332"/>
            </a:xfrm>
            <a:prstGeom prst="rect">
              <a:avLst/>
            </a:prstGeom>
            <a:noFill/>
          </p:spPr>
          <p:txBody>
            <a:bodyPr wrap="square" rtlCol="0">
              <a:spAutoFit/>
            </a:bodyPr>
            <a:lstStyle/>
            <a:p>
              <a:r>
                <a:rPr lang="sv-SE" dirty="0"/>
                <a:t>Summering </a:t>
              </a:r>
            </a:p>
          </p:txBody>
        </p:sp>
      </p:grpSp>
      <p:grpSp>
        <p:nvGrpSpPr>
          <p:cNvPr id="19" name="Group 18">
            <a:extLst>
              <a:ext uri="{FF2B5EF4-FFF2-40B4-BE49-F238E27FC236}">
                <a16:creationId xmlns:a16="http://schemas.microsoft.com/office/drawing/2014/main" id="{2B224DC5-E15A-AC0B-DF91-A483241FC8FF}"/>
              </a:ext>
            </a:extLst>
          </p:cNvPr>
          <p:cNvGrpSpPr/>
          <p:nvPr/>
        </p:nvGrpSpPr>
        <p:grpSpPr>
          <a:xfrm>
            <a:off x="3276989" y="6476705"/>
            <a:ext cx="2499868" cy="2959041"/>
            <a:chOff x="8340327" y="3429000"/>
            <a:chExt cx="2727183" cy="3228109"/>
          </a:xfrm>
        </p:grpSpPr>
        <p:pic>
          <p:nvPicPr>
            <p:cNvPr id="13" name="Picture 12" descr="Shape&#10;&#10;Description automatically generated with low confidence">
              <a:extLst>
                <a:ext uri="{FF2B5EF4-FFF2-40B4-BE49-F238E27FC236}">
                  <a16:creationId xmlns:a16="http://schemas.microsoft.com/office/drawing/2014/main" id="{82F09112-061E-4438-4A19-A1BCDE4A01C2}"/>
                </a:ext>
              </a:extLst>
            </p:cNvPr>
            <p:cNvPicPr>
              <a:picLocks noChangeAspect="1"/>
            </p:cNvPicPr>
            <p:nvPr/>
          </p:nvPicPr>
          <p:blipFill>
            <a:blip r:embed="rId5"/>
            <a:stretch>
              <a:fillRect/>
            </a:stretch>
          </p:blipFill>
          <p:spPr>
            <a:xfrm>
              <a:off x="10140484" y="3429000"/>
              <a:ext cx="927026" cy="3228109"/>
            </a:xfrm>
            <a:prstGeom prst="rect">
              <a:avLst/>
            </a:prstGeom>
          </p:spPr>
        </p:pic>
        <p:sp>
          <p:nvSpPr>
            <p:cNvPr id="16" name="TextBox 15">
              <a:extLst>
                <a:ext uri="{FF2B5EF4-FFF2-40B4-BE49-F238E27FC236}">
                  <a16:creationId xmlns:a16="http://schemas.microsoft.com/office/drawing/2014/main" id="{C7C08A01-E1C7-3FDA-05B5-2E33042B0C1E}"/>
                </a:ext>
              </a:extLst>
            </p:cNvPr>
            <p:cNvSpPr txBox="1"/>
            <p:nvPr/>
          </p:nvSpPr>
          <p:spPr>
            <a:xfrm>
              <a:off x="8340327" y="5603020"/>
              <a:ext cx="1910993" cy="369332"/>
            </a:xfrm>
            <a:prstGeom prst="rect">
              <a:avLst/>
            </a:prstGeom>
            <a:noFill/>
          </p:spPr>
          <p:txBody>
            <a:bodyPr wrap="square" rtlCol="0">
              <a:spAutoFit/>
            </a:bodyPr>
            <a:lstStyle/>
            <a:p>
              <a:r>
                <a:rPr lang="sv-SE" dirty="0"/>
                <a:t>Öppna frågor </a:t>
              </a:r>
            </a:p>
          </p:txBody>
        </p:sp>
      </p:grpSp>
      <p:sp>
        <p:nvSpPr>
          <p:cNvPr id="20" name="Rectangle 19">
            <a:extLst>
              <a:ext uri="{FF2B5EF4-FFF2-40B4-BE49-F238E27FC236}">
                <a16:creationId xmlns:a16="http://schemas.microsoft.com/office/drawing/2014/main" id="{CA402D54-D285-521F-F07A-3C1E303040D0}"/>
              </a:ext>
            </a:extLst>
          </p:cNvPr>
          <p:cNvSpPr/>
          <p:nvPr/>
        </p:nvSpPr>
        <p:spPr>
          <a:xfrm>
            <a:off x="0" y="470254"/>
            <a:ext cx="4640580"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1" name="Title 3">
            <a:extLst>
              <a:ext uri="{FF2B5EF4-FFF2-40B4-BE49-F238E27FC236}">
                <a16:creationId xmlns:a16="http://schemas.microsoft.com/office/drawing/2014/main" id="{3F06E9D4-4A95-4B72-BAD1-905633ECAB5C}"/>
              </a:ext>
            </a:extLst>
          </p:cNvPr>
          <p:cNvSpPr txBox="1">
            <a:spLocks/>
          </p:cNvSpPr>
          <p:nvPr/>
        </p:nvSpPr>
        <p:spPr>
          <a:xfrm>
            <a:off x="471487" y="648510"/>
            <a:ext cx="5915025" cy="830997"/>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dirty="0"/>
              <a:t>Tre grundfärdigheter</a:t>
            </a:r>
          </a:p>
        </p:txBody>
      </p:sp>
      <p:pic>
        <p:nvPicPr>
          <p:cNvPr id="2" name="Picture 1" descr="Logo&#10;&#10;Description automatically generated">
            <a:extLst>
              <a:ext uri="{FF2B5EF4-FFF2-40B4-BE49-F238E27FC236}">
                <a16:creationId xmlns:a16="http://schemas.microsoft.com/office/drawing/2014/main" id="{DC17D326-E2FB-8AAE-D4AB-4643C0F6DC41}"/>
              </a:ext>
            </a:extLst>
          </p:cNvPr>
          <p:cNvPicPr>
            <a:picLocks noChangeAspect="1"/>
          </p:cNvPicPr>
          <p:nvPr/>
        </p:nvPicPr>
        <p:blipFill>
          <a:blip r:embed="rId6"/>
          <a:stretch>
            <a:fillRect/>
          </a:stretch>
        </p:blipFill>
        <p:spPr>
          <a:xfrm>
            <a:off x="168741" y="9435746"/>
            <a:ext cx="1204574" cy="322581"/>
          </a:xfrm>
          <a:prstGeom prst="rect">
            <a:avLst/>
          </a:prstGeom>
        </p:spPr>
      </p:pic>
    </p:spTree>
    <p:extLst>
      <p:ext uri="{BB962C8B-B14F-4D97-AF65-F5344CB8AC3E}">
        <p14:creationId xmlns:p14="http://schemas.microsoft.com/office/powerpoint/2010/main" val="1562776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522B0640-504F-F976-3001-3CFF660E8A25}"/>
              </a:ext>
            </a:extLst>
          </p:cNvPr>
          <p:cNvSpPr/>
          <p:nvPr/>
        </p:nvSpPr>
        <p:spPr>
          <a:xfrm rot="5400000">
            <a:off x="-492997" y="492995"/>
            <a:ext cx="4510168" cy="3524173"/>
          </a:xfrm>
          <a:prstGeom prst="triangle">
            <a:avLst>
              <a:gd name="adj" fmla="val 0"/>
            </a:avLst>
          </a:prstGeom>
          <a:solidFill>
            <a:schemeClr val="accent3">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oup 1">
            <a:extLst>
              <a:ext uri="{FF2B5EF4-FFF2-40B4-BE49-F238E27FC236}">
                <a16:creationId xmlns:a16="http://schemas.microsoft.com/office/drawing/2014/main" id="{2E8206B1-57F2-548D-29FF-AB5F2CCE2156}"/>
              </a:ext>
            </a:extLst>
          </p:cNvPr>
          <p:cNvGrpSpPr/>
          <p:nvPr/>
        </p:nvGrpSpPr>
        <p:grpSpPr>
          <a:xfrm>
            <a:off x="2590749" y="2177028"/>
            <a:ext cx="3652890" cy="2877345"/>
            <a:chOff x="6436028" y="1421356"/>
            <a:chExt cx="5125494" cy="4145767"/>
          </a:xfrm>
        </p:grpSpPr>
        <p:pic>
          <p:nvPicPr>
            <p:cNvPr id="3" name="Picture 2" descr="Shape&#10;&#10;Description automatically generated with medium confidence">
              <a:extLst>
                <a:ext uri="{FF2B5EF4-FFF2-40B4-BE49-F238E27FC236}">
                  <a16:creationId xmlns:a16="http://schemas.microsoft.com/office/drawing/2014/main" id="{A3519AAA-C9C0-BF0A-ADD2-B9FA0CDA40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9930" y="3086274"/>
              <a:ext cx="4651592" cy="2480849"/>
            </a:xfrm>
            <a:prstGeom prst="rect">
              <a:avLst/>
            </a:prstGeom>
          </p:spPr>
        </p:pic>
        <p:sp>
          <p:nvSpPr>
            <p:cNvPr id="4" name="Rounded Rectangular Callout 3">
              <a:extLst>
                <a:ext uri="{FF2B5EF4-FFF2-40B4-BE49-F238E27FC236}">
                  <a16:creationId xmlns:a16="http://schemas.microsoft.com/office/drawing/2014/main" id="{6AF64949-77FE-8896-18AA-22764F2626FA}"/>
                </a:ext>
              </a:extLst>
            </p:cNvPr>
            <p:cNvSpPr/>
            <p:nvPr/>
          </p:nvSpPr>
          <p:spPr>
            <a:xfrm>
              <a:off x="6436028" y="1421357"/>
              <a:ext cx="1555577" cy="1172925"/>
            </a:xfrm>
            <a:prstGeom prst="wedgeRoundRectCallout">
              <a:avLst>
                <a:gd name="adj1" fmla="val -10613"/>
                <a:gd name="adj2" fmla="val 138323"/>
                <a:gd name="adj3" fmla="val 16667"/>
              </a:avLst>
            </a:prstGeom>
            <a:gradFill flip="none" rotWithShape="1">
              <a:gsLst>
                <a:gs pos="0">
                  <a:schemeClr val="accent1">
                    <a:lumMod val="5000"/>
                    <a:lumOff val="95000"/>
                  </a:schemeClr>
                </a:gs>
                <a:gs pos="33000">
                  <a:schemeClr val="accent3">
                    <a:lumMod val="40000"/>
                    <a:lumOff val="60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5" name="Rounded Rectangular Callout 4">
              <a:extLst>
                <a:ext uri="{FF2B5EF4-FFF2-40B4-BE49-F238E27FC236}">
                  <a16:creationId xmlns:a16="http://schemas.microsoft.com/office/drawing/2014/main" id="{7ECDC8DF-B32C-7572-C09B-70D7E8719587}"/>
                </a:ext>
              </a:extLst>
            </p:cNvPr>
            <p:cNvSpPr/>
            <p:nvPr/>
          </p:nvSpPr>
          <p:spPr>
            <a:xfrm flipH="1">
              <a:off x="10221237" y="1421356"/>
              <a:ext cx="776352" cy="1172925"/>
            </a:xfrm>
            <a:prstGeom prst="wedgeRoundRectCallout">
              <a:avLst>
                <a:gd name="adj1" fmla="val -54208"/>
                <a:gd name="adj2" fmla="val 113761"/>
                <a:gd name="adj3" fmla="val 16667"/>
              </a:avLst>
            </a:prstGeom>
            <a:gradFill flip="none" rotWithShape="1">
              <a:gsLst>
                <a:gs pos="0">
                  <a:schemeClr val="accent1">
                    <a:lumMod val="5000"/>
                    <a:lumOff val="95000"/>
                  </a:schemeClr>
                </a:gs>
                <a:gs pos="33000">
                  <a:schemeClr val="accent3">
                    <a:lumMod val="40000"/>
                    <a:lumOff val="60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grpSp>
      <p:sp>
        <p:nvSpPr>
          <p:cNvPr id="7" name="TextBox 6">
            <a:extLst>
              <a:ext uri="{FF2B5EF4-FFF2-40B4-BE49-F238E27FC236}">
                <a16:creationId xmlns:a16="http://schemas.microsoft.com/office/drawing/2014/main" id="{6C0A6949-1AE5-4E67-C4F6-EBD8336EF4C8}"/>
              </a:ext>
            </a:extLst>
          </p:cNvPr>
          <p:cNvSpPr txBox="1"/>
          <p:nvPr/>
        </p:nvSpPr>
        <p:spPr>
          <a:xfrm>
            <a:off x="2590748" y="5395836"/>
            <a:ext cx="3882907" cy="666080"/>
          </a:xfrm>
          <a:prstGeom prst="rect">
            <a:avLst/>
          </a:prstGeom>
          <a:noFill/>
        </p:spPr>
        <p:txBody>
          <a:bodyPr wrap="square">
            <a:spAutoFit/>
          </a:bodyPr>
          <a:lstStyle/>
          <a:p>
            <a:pPr marL="0" indent="0" algn="ctr">
              <a:lnSpc>
                <a:spcPct val="140000"/>
              </a:lnSpc>
              <a:buNone/>
            </a:pPr>
            <a:r>
              <a:rPr lang="sv-SE" sz="1400" b="1" dirty="0">
                <a:latin typeface="PT Sans" panose="020B0503020203020204" pitchFamily="34" charset="77"/>
                <a:ea typeface="Lato" panose="020F0502020204030203" pitchFamily="34" charset="0"/>
                <a:cs typeface="Lato" panose="020F0502020204030203" pitchFamily="34" charset="0"/>
              </a:rPr>
              <a:t>Återspegling är när du kortfattat säger tillbaka det du har hört direkt till talaren</a:t>
            </a:r>
          </a:p>
        </p:txBody>
      </p:sp>
      <p:sp>
        <p:nvSpPr>
          <p:cNvPr id="8" name="TextBox 7">
            <a:extLst>
              <a:ext uri="{FF2B5EF4-FFF2-40B4-BE49-F238E27FC236}">
                <a16:creationId xmlns:a16="http://schemas.microsoft.com/office/drawing/2014/main" id="{536FDEB2-4DAB-A04D-A3A8-5D9ED63218E8}"/>
              </a:ext>
            </a:extLst>
          </p:cNvPr>
          <p:cNvSpPr txBox="1"/>
          <p:nvPr/>
        </p:nvSpPr>
        <p:spPr>
          <a:xfrm>
            <a:off x="289192" y="6582013"/>
            <a:ext cx="6513094" cy="2677656"/>
          </a:xfrm>
          <a:prstGeom prst="rect">
            <a:avLst/>
          </a:prstGeom>
          <a:noFill/>
        </p:spPr>
        <p:txBody>
          <a:bodyPr wrap="square">
            <a:spAutoFit/>
          </a:bodyPr>
          <a:lstStyle/>
          <a:p>
            <a:pPr>
              <a:spcBef>
                <a:spcPts val="600"/>
              </a:spcBef>
              <a:spcAft>
                <a:spcPts val="600"/>
              </a:spcAft>
            </a:pPr>
            <a:r>
              <a:rPr lang="sv-SE" sz="1200" dirty="0">
                <a:latin typeface="Lato" panose="020F0502020204030203" pitchFamily="34" charset="0"/>
                <a:ea typeface="Lato" panose="020F0502020204030203" pitchFamily="34" charset="0"/>
                <a:cs typeface="Lato" panose="020F0502020204030203" pitchFamily="34" charset="0"/>
              </a:rPr>
              <a:t>Gör såhär:</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Du är neutral eller opartisk när du återspeglar – du lägger inte dina egna tankar eller värderingar in i en återspegling</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Säg kortfattat det du hör den andre säga</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Fokusera på det som hen betonar</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Använd samma emotionella ton men inte exakt samma ord</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Stäm av med en fråga: ”Stämmer det?” eller  ”Var det så du menade?” (eller liknande)</a:t>
            </a:r>
            <a:br>
              <a:rPr lang="sv-SE" sz="1200" dirty="0">
                <a:latin typeface="Lato" panose="020F0502020204030203" pitchFamily="34" charset="0"/>
                <a:ea typeface="Lato" panose="020F0502020204030203" pitchFamily="34" charset="0"/>
                <a:cs typeface="Lato" panose="020F0502020204030203" pitchFamily="34" charset="0"/>
              </a:rPr>
            </a:br>
            <a:endParaRPr lang="sv-SE" sz="1200" dirty="0">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sv-SE" sz="1200" dirty="0">
                <a:latin typeface="Lato" panose="020F0502020204030203" pitchFamily="34" charset="0"/>
                <a:ea typeface="Lato" panose="020F0502020204030203" pitchFamily="34" charset="0"/>
                <a:cs typeface="Lato" panose="020F0502020204030203" pitchFamily="34" charset="0"/>
              </a:rPr>
              <a:t>Se bildspelet om återspegling här: </a:t>
            </a:r>
            <a:r>
              <a:rPr lang="sv-SE" sz="1200" dirty="0">
                <a:latin typeface="Lato" panose="020F0502020204030203" pitchFamily="34" charset="0"/>
                <a:ea typeface="Lato" panose="020F0502020204030203" pitchFamily="34" charset="0"/>
                <a:cs typeface="Lato" panose="020F0502020204030203" pitchFamily="34" charset="0"/>
                <a:hlinkClick r:id="rId3"/>
              </a:rPr>
              <a:t>https://www.cnrd.se/aterspegling/</a:t>
            </a:r>
            <a:r>
              <a:rPr lang="sv-SE" sz="1200" dirty="0">
                <a:latin typeface="Lato" panose="020F0502020204030203" pitchFamily="34" charset="0"/>
                <a:ea typeface="Lato" panose="020F0502020204030203" pitchFamily="34" charset="0"/>
                <a:cs typeface="Lato" panose="020F0502020204030203" pitchFamily="34" charset="0"/>
              </a:rPr>
              <a:t> </a:t>
            </a:r>
          </a:p>
        </p:txBody>
      </p:sp>
      <p:sp>
        <p:nvSpPr>
          <p:cNvPr id="9" name="Rectangle 8">
            <a:extLst>
              <a:ext uri="{FF2B5EF4-FFF2-40B4-BE49-F238E27FC236}">
                <a16:creationId xmlns:a16="http://schemas.microsoft.com/office/drawing/2014/main" id="{55FEF6E3-53B4-80D2-9E5F-F98F45ED8261}"/>
              </a:ext>
            </a:extLst>
          </p:cNvPr>
          <p:cNvSpPr/>
          <p:nvPr/>
        </p:nvSpPr>
        <p:spPr>
          <a:xfrm>
            <a:off x="0" y="613304"/>
            <a:ext cx="4357688" cy="9180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AC675DB5-46D1-DD7F-D6C8-E5F72383F42C}"/>
              </a:ext>
            </a:extLst>
          </p:cNvPr>
          <p:cNvSpPr txBox="1">
            <a:spLocks/>
          </p:cNvSpPr>
          <p:nvPr/>
        </p:nvSpPr>
        <p:spPr>
          <a:xfrm>
            <a:off x="384344" y="463404"/>
            <a:ext cx="378292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Återspegling</a:t>
            </a:r>
            <a:endParaRPr lang="sv-SE" sz="3600" dirty="0"/>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5583" y="9457185"/>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4" y="6372225"/>
            <a:ext cx="60893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30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522B0640-504F-F976-3001-3CFF660E8A25}"/>
              </a:ext>
            </a:extLst>
          </p:cNvPr>
          <p:cNvSpPr/>
          <p:nvPr/>
        </p:nvSpPr>
        <p:spPr>
          <a:xfrm rot="5400000">
            <a:off x="-492997" y="492995"/>
            <a:ext cx="4510168" cy="3524173"/>
          </a:xfrm>
          <a:prstGeom prst="triangle">
            <a:avLst>
              <a:gd name="adj" fmla="val 0"/>
            </a:avLst>
          </a:prstGeom>
          <a:solidFill>
            <a:schemeClr val="accent3">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6C0A6949-1AE5-4E67-C4F6-EBD8336EF4C8}"/>
              </a:ext>
            </a:extLst>
          </p:cNvPr>
          <p:cNvSpPr txBox="1"/>
          <p:nvPr/>
        </p:nvSpPr>
        <p:spPr>
          <a:xfrm>
            <a:off x="2590748" y="5395836"/>
            <a:ext cx="3882907" cy="523220"/>
          </a:xfrm>
          <a:prstGeom prst="rect">
            <a:avLst/>
          </a:prstGeom>
          <a:noFill/>
        </p:spPr>
        <p:txBody>
          <a:bodyPr wrap="square">
            <a:spAutoFit/>
          </a:bodyPr>
          <a:lstStyle/>
          <a:p>
            <a:pPr algn="ctr"/>
            <a:r>
              <a:rPr lang="sv-SE" sz="1400" b="1" dirty="0">
                <a:latin typeface="PT Sans" panose="020B0503020203020204" pitchFamily="34" charset="77"/>
              </a:rPr>
              <a:t>Summering kortfattat sammanfattning av huvudpunkter i ett samtal eller del av ett samtal</a:t>
            </a:r>
          </a:p>
        </p:txBody>
      </p:sp>
      <p:sp>
        <p:nvSpPr>
          <p:cNvPr id="9" name="Rectangle 8">
            <a:extLst>
              <a:ext uri="{FF2B5EF4-FFF2-40B4-BE49-F238E27FC236}">
                <a16:creationId xmlns:a16="http://schemas.microsoft.com/office/drawing/2014/main" id="{55FEF6E3-53B4-80D2-9E5F-F98F45ED8261}"/>
              </a:ext>
            </a:extLst>
          </p:cNvPr>
          <p:cNvSpPr/>
          <p:nvPr/>
        </p:nvSpPr>
        <p:spPr>
          <a:xfrm>
            <a:off x="0" y="613304"/>
            <a:ext cx="4357688" cy="9180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AC675DB5-46D1-DD7F-D6C8-E5F72383F42C}"/>
              </a:ext>
            </a:extLst>
          </p:cNvPr>
          <p:cNvSpPr txBox="1">
            <a:spLocks/>
          </p:cNvSpPr>
          <p:nvPr/>
        </p:nvSpPr>
        <p:spPr>
          <a:xfrm>
            <a:off x="384344" y="463404"/>
            <a:ext cx="378292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Summering</a:t>
            </a:r>
            <a:endParaRPr lang="sv-SE" sz="3600" dirty="0"/>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8" y="9486034"/>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4" y="6372225"/>
            <a:ext cx="608931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05B3E7D-1D45-8E10-B6F5-04C19AD5071F}"/>
              </a:ext>
            </a:extLst>
          </p:cNvPr>
          <p:cNvGrpSpPr/>
          <p:nvPr/>
        </p:nvGrpSpPr>
        <p:grpSpPr>
          <a:xfrm>
            <a:off x="3224137" y="1990138"/>
            <a:ext cx="3249519" cy="3346817"/>
            <a:chOff x="6909930" y="183066"/>
            <a:chExt cx="4764326" cy="4906981"/>
          </a:xfrm>
        </p:grpSpPr>
        <p:sp>
          <p:nvSpPr>
            <p:cNvPr id="15" name="Rounded Rectangular Callout 14">
              <a:extLst>
                <a:ext uri="{FF2B5EF4-FFF2-40B4-BE49-F238E27FC236}">
                  <a16:creationId xmlns:a16="http://schemas.microsoft.com/office/drawing/2014/main" id="{9EE02006-D833-457F-F75B-3696485073F3}"/>
                </a:ext>
              </a:extLst>
            </p:cNvPr>
            <p:cNvSpPr/>
            <p:nvPr/>
          </p:nvSpPr>
          <p:spPr>
            <a:xfrm>
              <a:off x="7227255" y="813801"/>
              <a:ext cx="1240341" cy="1012823"/>
            </a:xfrm>
            <a:prstGeom prst="wedgeRoundRectCallout">
              <a:avLst>
                <a:gd name="adj1" fmla="val -54548"/>
                <a:gd name="adj2" fmla="val 165769"/>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pic>
          <p:nvPicPr>
            <p:cNvPr id="16" name="Picture 15" descr="Shape&#10;&#10;Description automatically generated with medium confidence">
              <a:extLst>
                <a:ext uri="{FF2B5EF4-FFF2-40B4-BE49-F238E27FC236}">
                  <a16:creationId xmlns:a16="http://schemas.microsoft.com/office/drawing/2014/main" id="{B4266C74-F63E-699C-4C0A-5DB6381327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9930" y="2609198"/>
              <a:ext cx="4651592" cy="2480849"/>
            </a:xfrm>
            <a:prstGeom prst="rect">
              <a:avLst/>
            </a:prstGeom>
          </p:spPr>
        </p:pic>
        <p:sp>
          <p:nvSpPr>
            <p:cNvPr id="17" name="Rounded Rectangular Callout 16">
              <a:extLst>
                <a:ext uri="{FF2B5EF4-FFF2-40B4-BE49-F238E27FC236}">
                  <a16:creationId xmlns:a16="http://schemas.microsoft.com/office/drawing/2014/main" id="{7D87C085-0D93-D8B2-EBB9-F15AFADA7CD5}"/>
                </a:ext>
              </a:extLst>
            </p:cNvPr>
            <p:cNvSpPr/>
            <p:nvPr/>
          </p:nvSpPr>
          <p:spPr>
            <a:xfrm>
              <a:off x="7532054" y="1195889"/>
              <a:ext cx="1240341" cy="1012823"/>
            </a:xfrm>
            <a:prstGeom prst="wedgeRoundRectCallout">
              <a:avLst>
                <a:gd name="adj1" fmla="val -9103"/>
                <a:gd name="adj2" fmla="val 134850"/>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8" name="Rounded Rectangular Callout 17">
              <a:extLst>
                <a:ext uri="{FF2B5EF4-FFF2-40B4-BE49-F238E27FC236}">
                  <a16:creationId xmlns:a16="http://schemas.microsoft.com/office/drawing/2014/main" id="{771E4CB0-D5DF-FAA7-A0E6-7735134DBD8A}"/>
                </a:ext>
              </a:extLst>
            </p:cNvPr>
            <p:cNvSpPr/>
            <p:nvPr/>
          </p:nvSpPr>
          <p:spPr>
            <a:xfrm>
              <a:off x="8467595" y="1465505"/>
              <a:ext cx="1545141" cy="743210"/>
            </a:xfrm>
            <a:prstGeom prst="wedgeRoundRectCallout">
              <a:avLst>
                <a:gd name="adj1" fmla="val -27281"/>
                <a:gd name="adj2" fmla="val 159585"/>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9" name="Rounded Rectangular Callout 18">
              <a:extLst>
                <a:ext uri="{FF2B5EF4-FFF2-40B4-BE49-F238E27FC236}">
                  <a16:creationId xmlns:a16="http://schemas.microsoft.com/office/drawing/2014/main" id="{D2DE468A-22D4-CF52-8670-446141A000AF}"/>
                </a:ext>
              </a:extLst>
            </p:cNvPr>
            <p:cNvSpPr/>
            <p:nvPr/>
          </p:nvSpPr>
          <p:spPr>
            <a:xfrm flipH="1">
              <a:off x="10801477" y="183066"/>
              <a:ext cx="872779" cy="1012823"/>
            </a:xfrm>
            <a:prstGeom prst="wedgeRoundRectCallout">
              <a:avLst>
                <a:gd name="adj1" fmla="val -10059"/>
                <a:gd name="adj2" fmla="val 233743"/>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sv-SE" sz="1100" b="1" dirty="0">
                  <a:solidFill>
                    <a:schemeClr val="bg1"/>
                  </a:solidFill>
                </a:rPr>
                <a:t>…</a:t>
              </a:r>
            </a:p>
            <a:p>
              <a:pPr marL="228600" indent="-228600">
                <a:buFont typeface="+mj-lt"/>
                <a:buAutoNum type="arabicPeriod"/>
              </a:pPr>
              <a:r>
                <a:rPr lang="sv-SE" sz="1100" b="1" dirty="0">
                  <a:solidFill>
                    <a:schemeClr val="bg1"/>
                  </a:solidFill>
                </a:rPr>
                <a:t>…</a:t>
              </a:r>
            </a:p>
            <a:p>
              <a:pPr marL="228600" indent="-228600">
                <a:buFont typeface="+mj-lt"/>
                <a:buAutoNum type="arabicPeriod"/>
              </a:pPr>
              <a:r>
                <a:rPr lang="sv-SE" sz="1100" b="1" dirty="0">
                  <a:solidFill>
                    <a:schemeClr val="bg1"/>
                  </a:solidFill>
                </a:rPr>
                <a:t>…</a:t>
              </a:r>
            </a:p>
            <a:p>
              <a:pPr marL="228600" indent="-228600">
                <a:buFont typeface="+mj-lt"/>
                <a:buAutoNum type="arabicPeriod"/>
              </a:pPr>
              <a:endParaRPr lang="sv-SE" sz="900" b="1" dirty="0">
                <a:solidFill>
                  <a:schemeClr val="bg1"/>
                </a:solidFill>
              </a:endParaRPr>
            </a:p>
          </p:txBody>
        </p:sp>
      </p:grpSp>
      <p:sp>
        <p:nvSpPr>
          <p:cNvPr id="20" name="Content Placeholder 2">
            <a:extLst>
              <a:ext uri="{FF2B5EF4-FFF2-40B4-BE49-F238E27FC236}">
                <a16:creationId xmlns:a16="http://schemas.microsoft.com/office/drawing/2014/main" id="{CA0B83EB-FC77-1117-6F9D-D6DCE63D73D2}"/>
              </a:ext>
            </a:extLst>
          </p:cNvPr>
          <p:cNvSpPr txBox="1">
            <a:spLocks/>
          </p:cNvSpPr>
          <p:nvPr/>
        </p:nvSpPr>
        <p:spPr>
          <a:xfrm>
            <a:off x="603801" y="6615168"/>
            <a:ext cx="6089311" cy="2789215"/>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sv-SE" sz="1400" dirty="0">
                <a:latin typeface="Lato" panose="020F0502020204030203" pitchFamily="34" charset="0"/>
                <a:ea typeface="Lato" panose="020F0502020204030203" pitchFamily="34" charset="0"/>
                <a:cs typeface="Lato" panose="020F0502020204030203" pitchFamily="34" charset="0"/>
              </a:rPr>
              <a:t>Såhär kan sammanfattar du:</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Kom ihåg att du ska vara neutral eller opartisk när du sammanfattar.</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Lista ämnen som samtalet eller samtalsdelen har innehållit</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Du kan även lista huvudämnet och eventuella motsättningar eller underdelar</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Stäm av om du eventuellt har missat något</a:t>
            </a:r>
          </a:p>
          <a:p>
            <a:pPr marL="0" indent="0">
              <a:lnSpc>
                <a:spcPct val="140000"/>
              </a:lnSpc>
              <a:buFont typeface="Arial" panose="020B0604020202020204" pitchFamily="34" charset="0"/>
              <a:buNone/>
            </a:pPr>
            <a:r>
              <a:rPr lang="sv-SE" sz="1400" dirty="0">
                <a:latin typeface="Lato" panose="020F0502020204030203" pitchFamily="34" charset="0"/>
                <a:ea typeface="Lato" panose="020F0502020204030203" pitchFamily="34" charset="0"/>
                <a:cs typeface="Lato" panose="020F0502020204030203" pitchFamily="34" charset="0"/>
              </a:rPr>
              <a:t>Se bildspelet om summering här: </a:t>
            </a:r>
            <a:r>
              <a:rPr lang="sv-SE" sz="1400" dirty="0">
                <a:latin typeface="Lato" panose="020F0502020204030203" pitchFamily="34" charset="0"/>
                <a:ea typeface="Lato" panose="020F0502020204030203" pitchFamily="34" charset="0"/>
                <a:cs typeface="Lato" panose="020F0502020204030203" pitchFamily="34" charset="0"/>
                <a:hlinkClick r:id="rId4"/>
              </a:rPr>
              <a:t>https://www.cnrd.se/summering/</a:t>
            </a:r>
            <a:r>
              <a:rPr lang="sv-SE" sz="1400" dirty="0">
                <a:latin typeface="Lato" panose="020F0502020204030203" pitchFamily="34" charset="0"/>
                <a:ea typeface="Lato" panose="020F0502020204030203" pitchFamily="34" charset="0"/>
                <a:cs typeface="Lato" panose="020F0502020204030203" pitchFamily="34" charset="0"/>
              </a:rPr>
              <a:t> </a:t>
            </a:r>
          </a:p>
          <a:p>
            <a:endParaRPr lang="sv-SE" sz="1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73703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522B0640-504F-F976-3001-3CFF660E8A25}"/>
              </a:ext>
            </a:extLst>
          </p:cNvPr>
          <p:cNvSpPr/>
          <p:nvPr/>
        </p:nvSpPr>
        <p:spPr>
          <a:xfrm rot="5400000">
            <a:off x="-492997" y="492995"/>
            <a:ext cx="4510168" cy="3524173"/>
          </a:xfrm>
          <a:prstGeom prst="triangle">
            <a:avLst>
              <a:gd name="adj" fmla="val 0"/>
            </a:avLst>
          </a:prstGeom>
          <a:solidFill>
            <a:schemeClr val="accent3">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6C0A6949-1AE5-4E67-C4F6-EBD8336EF4C8}"/>
              </a:ext>
            </a:extLst>
          </p:cNvPr>
          <p:cNvSpPr txBox="1"/>
          <p:nvPr/>
        </p:nvSpPr>
        <p:spPr>
          <a:xfrm>
            <a:off x="2590748" y="5395836"/>
            <a:ext cx="3882907" cy="738664"/>
          </a:xfrm>
          <a:prstGeom prst="rect">
            <a:avLst/>
          </a:prstGeom>
          <a:noFill/>
        </p:spPr>
        <p:txBody>
          <a:bodyPr wrap="square">
            <a:spAutoFit/>
          </a:bodyPr>
          <a:lstStyle/>
          <a:p>
            <a:pPr algn="ctr"/>
            <a:r>
              <a:rPr lang="sv-SE" sz="1400" b="1" dirty="0">
                <a:latin typeface="PT Sans" panose="020B0503020203020204" pitchFamily="34" charset="77"/>
              </a:rPr>
              <a:t>En öppen fråga är en som inte har ja eller nej som svar och som inte försöker tvinga fram ett svar som du gärna vill höra</a:t>
            </a:r>
          </a:p>
        </p:txBody>
      </p:sp>
      <p:sp>
        <p:nvSpPr>
          <p:cNvPr id="9" name="Rectangle 8">
            <a:extLst>
              <a:ext uri="{FF2B5EF4-FFF2-40B4-BE49-F238E27FC236}">
                <a16:creationId xmlns:a16="http://schemas.microsoft.com/office/drawing/2014/main" id="{55FEF6E3-53B4-80D2-9E5F-F98F45ED8261}"/>
              </a:ext>
            </a:extLst>
          </p:cNvPr>
          <p:cNvSpPr/>
          <p:nvPr/>
        </p:nvSpPr>
        <p:spPr>
          <a:xfrm>
            <a:off x="0" y="613304"/>
            <a:ext cx="4357688" cy="9180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AC675DB5-46D1-DD7F-D6C8-E5F72383F42C}"/>
              </a:ext>
            </a:extLst>
          </p:cNvPr>
          <p:cNvSpPr txBox="1">
            <a:spLocks/>
          </p:cNvSpPr>
          <p:nvPr/>
        </p:nvSpPr>
        <p:spPr>
          <a:xfrm>
            <a:off x="384344" y="463404"/>
            <a:ext cx="378292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Öppna frågor</a:t>
            </a:r>
            <a:endParaRPr lang="sv-SE" sz="3600" dirty="0"/>
          </a:p>
        </p:txBody>
      </p:sp>
      <p:grpSp>
        <p:nvGrpSpPr>
          <p:cNvPr id="12" name="Group 11">
            <a:extLst>
              <a:ext uri="{FF2B5EF4-FFF2-40B4-BE49-F238E27FC236}">
                <a16:creationId xmlns:a16="http://schemas.microsoft.com/office/drawing/2014/main" id="{4DA4C374-EAD0-9B6A-C124-546EB18C7607}"/>
              </a:ext>
            </a:extLst>
          </p:cNvPr>
          <p:cNvGrpSpPr/>
          <p:nvPr/>
        </p:nvGrpSpPr>
        <p:grpSpPr>
          <a:xfrm>
            <a:off x="2919673" y="2000797"/>
            <a:ext cx="3195249" cy="3290921"/>
            <a:chOff x="6909930" y="183066"/>
            <a:chExt cx="4764327" cy="4906981"/>
          </a:xfrm>
        </p:grpSpPr>
        <p:sp>
          <p:nvSpPr>
            <p:cNvPr id="13" name="Rounded Rectangular Callout 12">
              <a:extLst>
                <a:ext uri="{FF2B5EF4-FFF2-40B4-BE49-F238E27FC236}">
                  <a16:creationId xmlns:a16="http://schemas.microsoft.com/office/drawing/2014/main" id="{2438F90E-EC80-9C88-4763-1301CD63165A}"/>
                </a:ext>
              </a:extLst>
            </p:cNvPr>
            <p:cNvSpPr/>
            <p:nvPr/>
          </p:nvSpPr>
          <p:spPr>
            <a:xfrm>
              <a:off x="7227254" y="813800"/>
              <a:ext cx="1240341" cy="1012823"/>
            </a:xfrm>
            <a:prstGeom prst="wedgeRoundRectCallout">
              <a:avLst>
                <a:gd name="adj1" fmla="val -54548"/>
                <a:gd name="adj2" fmla="val 165769"/>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pic>
          <p:nvPicPr>
            <p:cNvPr id="14" name="Picture 13" descr="Shape&#10;&#10;Description automatically generated with medium confidence">
              <a:extLst>
                <a:ext uri="{FF2B5EF4-FFF2-40B4-BE49-F238E27FC236}">
                  <a16:creationId xmlns:a16="http://schemas.microsoft.com/office/drawing/2014/main" id="{4F7285A8-DA7F-FB96-84A1-EC1023AE68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9930" y="2609198"/>
              <a:ext cx="4651592" cy="2480849"/>
            </a:xfrm>
            <a:prstGeom prst="rect">
              <a:avLst/>
            </a:prstGeom>
          </p:spPr>
        </p:pic>
        <p:sp>
          <p:nvSpPr>
            <p:cNvPr id="15" name="Rounded Rectangular Callout 14">
              <a:extLst>
                <a:ext uri="{FF2B5EF4-FFF2-40B4-BE49-F238E27FC236}">
                  <a16:creationId xmlns:a16="http://schemas.microsoft.com/office/drawing/2014/main" id="{19BE1420-DD56-D1D0-92F9-CE899DBF7044}"/>
                </a:ext>
              </a:extLst>
            </p:cNvPr>
            <p:cNvSpPr/>
            <p:nvPr/>
          </p:nvSpPr>
          <p:spPr>
            <a:xfrm>
              <a:off x="7532054" y="1195889"/>
              <a:ext cx="1240341" cy="1012823"/>
            </a:xfrm>
            <a:prstGeom prst="wedgeRoundRectCallout">
              <a:avLst>
                <a:gd name="adj1" fmla="val -9103"/>
                <a:gd name="adj2" fmla="val 134850"/>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6" name="Rounded Rectangular Callout 15">
              <a:extLst>
                <a:ext uri="{FF2B5EF4-FFF2-40B4-BE49-F238E27FC236}">
                  <a16:creationId xmlns:a16="http://schemas.microsoft.com/office/drawing/2014/main" id="{403DFD13-1FDE-C1A3-6671-B551996CFD6D}"/>
                </a:ext>
              </a:extLst>
            </p:cNvPr>
            <p:cNvSpPr/>
            <p:nvPr/>
          </p:nvSpPr>
          <p:spPr>
            <a:xfrm>
              <a:off x="8467595" y="1465504"/>
              <a:ext cx="1545141" cy="743210"/>
            </a:xfrm>
            <a:prstGeom prst="wedgeRoundRectCallout">
              <a:avLst>
                <a:gd name="adj1" fmla="val -27281"/>
                <a:gd name="adj2" fmla="val 159585"/>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7" name="Rounded Rectangular Callout 16">
              <a:extLst>
                <a:ext uri="{FF2B5EF4-FFF2-40B4-BE49-F238E27FC236}">
                  <a16:creationId xmlns:a16="http://schemas.microsoft.com/office/drawing/2014/main" id="{82880AEC-8AE0-0A63-0AC7-8C363831E37D}"/>
                </a:ext>
              </a:extLst>
            </p:cNvPr>
            <p:cNvSpPr/>
            <p:nvPr/>
          </p:nvSpPr>
          <p:spPr>
            <a:xfrm flipH="1">
              <a:off x="10801478" y="183066"/>
              <a:ext cx="872779" cy="1012823"/>
            </a:xfrm>
            <a:prstGeom prst="wedgeRoundRectCallout">
              <a:avLst>
                <a:gd name="adj1" fmla="val -10059"/>
                <a:gd name="adj2" fmla="val 233743"/>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bg1"/>
                  </a:solidFill>
                </a:rPr>
                <a:t>?</a:t>
              </a:r>
              <a:endParaRPr lang="sv-SE" sz="1100" b="1" dirty="0">
                <a:solidFill>
                  <a:schemeClr val="bg1"/>
                </a:solidFill>
              </a:endParaRPr>
            </a:p>
          </p:txBody>
        </p:sp>
      </p:grpSp>
      <p:sp>
        <p:nvSpPr>
          <p:cNvPr id="18" name="TextBox 17">
            <a:extLst>
              <a:ext uri="{FF2B5EF4-FFF2-40B4-BE49-F238E27FC236}">
                <a16:creationId xmlns:a16="http://schemas.microsoft.com/office/drawing/2014/main" id="{91945D3C-46B0-B78A-511B-9F2670A806BA}"/>
              </a:ext>
            </a:extLst>
          </p:cNvPr>
          <p:cNvSpPr txBox="1"/>
          <p:nvPr/>
        </p:nvSpPr>
        <p:spPr>
          <a:xfrm>
            <a:off x="384345" y="6445763"/>
            <a:ext cx="4187656" cy="3046988"/>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NÅGRA EXEMPEL PÅ ÖPPNA FRÅGOR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UTFORSKANDE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Kan du säga mer?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Vill du utveckla detta?</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menar du när du säger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gjorde du?</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hände sen? </a:t>
            </a:r>
          </a:p>
          <a:p>
            <a:pPr marL="285750" indent="-2857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FÖRDJUPANDE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tänker du?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känner du?</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Varför är detta viktigt för dig?</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Vilken övertygelse vilar det du säger på?</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Mer om öppna frågor: </a:t>
            </a:r>
            <a:r>
              <a:rPr lang="sv-SE" sz="1200" dirty="0">
                <a:latin typeface="Lato" panose="020F0502020204030203" pitchFamily="34" charset="0"/>
                <a:ea typeface="Lato" panose="020F0502020204030203" pitchFamily="34" charset="0"/>
                <a:cs typeface="Lato" panose="020F0502020204030203" pitchFamily="34" charset="0"/>
                <a:hlinkClick r:id="rId3"/>
              </a:rPr>
              <a:t>https://www.cnrd.se/bra-fragor/</a:t>
            </a: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id="{6E23246B-DB6A-7731-165E-5E9293DBFB75}"/>
              </a:ext>
            </a:extLst>
          </p:cNvPr>
          <p:cNvSpPr txBox="1"/>
          <p:nvPr/>
        </p:nvSpPr>
        <p:spPr>
          <a:xfrm>
            <a:off x="3595614" y="6814798"/>
            <a:ext cx="3044655" cy="2123658"/>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JÄMFÖRANDE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var det förr?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ser det ut i …?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säger/tänker/känner den andra?</a:t>
            </a:r>
          </a:p>
          <a:p>
            <a:pPr marL="285750" indent="-2857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FRÅGOR FÖR REFLEKTION</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upplever ni samtalet? Är det något vi kan göra bättre?</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var orsaken till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har systemet skapat det som nu händer?</a:t>
            </a:r>
          </a:p>
        </p:txBody>
      </p:sp>
      <p:cxnSp>
        <p:nvCxnSpPr>
          <p:cNvPr id="22" name="Straight Connector 21">
            <a:extLst>
              <a:ext uri="{FF2B5EF4-FFF2-40B4-BE49-F238E27FC236}">
                <a16:creationId xmlns:a16="http://schemas.microsoft.com/office/drawing/2014/main" id="{8FD3FC0F-521B-65E1-8419-87E17B1599D2}"/>
              </a:ext>
            </a:extLst>
          </p:cNvPr>
          <p:cNvCxnSpPr>
            <a:cxnSpLocks/>
          </p:cNvCxnSpPr>
          <p:nvPr/>
        </p:nvCxnSpPr>
        <p:spPr>
          <a:xfrm>
            <a:off x="384344" y="6257925"/>
            <a:ext cx="6089311"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EF5E4C74-3D14-D24D-8DAE-EA19FA485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5695" y="9457463"/>
            <a:ext cx="1204574" cy="322581"/>
          </a:xfrm>
          <a:prstGeom prst="rect">
            <a:avLst/>
          </a:prstGeom>
        </p:spPr>
      </p:pic>
    </p:spTree>
    <p:extLst>
      <p:ext uri="{BB962C8B-B14F-4D97-AF65-F5344CB8AC3E}">
        <p14:creationId xmlns:p14="http://schemas.microsoft.com/office/powerpoint/2010/main" val="2994237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C74A3D-3302-F295-1800-2B9D04060955}"/>
              </a:ext>
            </a:extLst>
          </p:cNvPr>
          <p:cNvSpPr/>
          <p:nvPr/>
        </p:nvSpPr>
        <p:spPr>
          <a:xfrm>
            <a:off x="411480" y="434340"/>
            <a:ext cx="6012180" cy="1508760"/>
          </a:xfrm>
          <a:prstGeom prst="rect">
            <a:avLst/>
          </a:prstGeom>
          <a:solidFill>
            <a:srgbClr val="688D6C">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6BC0E1BF-A571-7492-1F74-3F8A8170AC29}"/>
              </a:ext>
            </a:extLst>
          </p:cNvPr>
          <p:cNvSpPr txBox="1"/>
          <p:nvPr/>
        </p:nvSpPr>
        <p:spPr>
          <a:xfrm>
            <a:off x="810246" y="2852201"/>
            <a:ext cx="5237508" cy="5355312"/>
          </a:xfrm>
          <a:prstGeom prst="rect">
            <a:avLst/>
          </a:prstGeom>
          <a:solidFill>
            <a:schemeClr val="accent3">
              <a:lumMod val="40000"/>
              <a:lumOff val="60000"/>
            </a:schemeClr>
          </a:solidFill>
        </p:spPr>
        <p:txBody>
          <a:bodyPr wrap="square">
            <a:spAutoFit/>
          </a:bodyPr>
          <a:lstStyle/>
          <a:p>
            <a:pPr marL="342900" indent="-342900">
              <a:spcAft>
                <a:spcPts val="1200"/>
              </a:spcAft>
              <a:buFont typeface="+mj-lt"/>
              <a:buAutoNum type="arabicPeriod"/>
            </a:pPr>
            <a:r>
              <a:rPr lang="en-GB" dirty="0" err="1">
                <a:solidFill>
                  <a:srgbClr val="211D1E"/>
                </a:solidFill>
                <a:effectLst/>
              </a:rPr>
              <a:t>En</a:t>
            </a:r>
            <a:r>
              <a:rPr lang="en-GB" dirty="0">
                <a:solidFill>
                  <a:srgbClr val="211D1E"/>
                </a:solidFill>
                <a:effectLst/>
              </a:rPr>
              <a:t> </a:t>
            </a:r>
            <a:r>
              <a:rPr lang="en-GB" dirty="0" err="1">
                <a:solidFill>
                  <a:srgbClr val="211D1E"/>
                </a:solidFill>
                <a:effectLst/>
              </a:rPr>
              <a:t>samtalsledare</a:t>
            </a:r>
            <a:r>
              <a:rPr lang="en-GB" dirty="0">
                <a:solidFill>
                  <a:srgbClr val="211D1E"/>
                </a:solidFill>
                <a:effectLst/>
              </a:rPr>
              <a:t> </a:t>
            </a:r>
            <a:r>
              <a:rPr lang="en-GB" dirty="0" err="1">
                <a:solidFill>
                  <a:srgbClr val="211D1E"/>
                </a:solidFill>
                <a:effectLst/>
              </a:rPr>
              <a:t>som</a:t>
            </a:r>
            <a:r>
              <a:rPr lang="en-GB" dirty="0">
                <a:solidFill>
                  <a:srgbClr val="211D1E"/>
                </a:solidFill>
                <a:effectLst/>
              </a:rPr>
              <a:t> </a:t>
            </a:r>
            <a:r>
              <a:rPr lang="en-GB" dirty="0" err="1">
                <a:solidFill>
                  <a:srgbClr val="211D1E"/>
                </a:solidFill>
                <a:effectLst/>
              </a:rPr>
              <a:t>kan</a:t>
            </a:r>
            <a:r>
              <a:rPr lang="en-GB" dirty="0">
                <a:solidFill>
                  <a:srgbClr val="211D1E"/>
                </a:solidFill>
                <a:effectLst/>
              </a:rPr>
              <a:t> </a:t>
            </a:r>
            <a:r>
              <a:rPr lang="en-GB" dirty="0" err="1">
                <a:solidFill>
                  <a:srgbClr val="211D1E"/>
                </a:solidFill>
                <a:effectLst/>
              </a:rPr>
              <a:t>vara</a:t>
            </a:r>
            <a:r>
              <a:rPr lang="en-GB" dirty="0">
                <a:solidFill>
                  <a:srgbClr val="211D1E"/>
                </a:solidFill>
                <a:effectLst/>
              </a:rPr>
              <a:t> </a:t>
            </a:r>
            <a:r>
              <a:rPr lang="en-GB" dirty="0" err="1">
                <a:solidFill>
                  <a:srgbClr val="211D1E"/>
                </a:solidFill>
                <a:effectLst/>
              </a:rPr>
              <a:t>opartisk</a:t>
            </a:r>
            <a:r>
              <a:rPr lang="en-GB" dirty="0">
                <a:solidFill>
                  <a:srgbClr val="211D1E"/>
                </a:solidFill>
                <a:effectLst/>
              </a:rPr>
              <a:t> </a:t>
            </a:r>
            <a:r>
              <a:rPr lang="en-GB" dirty="0" err="1">
                <a:solidFill>
                  <a:srgbClr val="211D1E"/>
                </a:solidFill>
                <a:effectLst/>
              </a:rPr>
              <a:t>och</a:t>
            </a:r>
            <a:r>
              <a:rPr lang="en-GB" dirty="0">
                <a:solidFill>
                  <a:srgbClr val="211D1E"/>
                </a:solidFill>
                <a:effectLst/>
              </a:rPr>
              <a:t> </a:t>
            </a:r>
            <a:r>
              <a:rPr lang="en-GB" dirty="0" err="1">
                <a:solidFill>
                  <a:srgbClr val="211D1E"/>
                </a:solidFill>
                <a:effectLst/>
              </a:rPr>
              <a:t>agera</a:t>
            </a:r>
            <a:r>
              <a:rPr lang="en-GB" dirty="0">
                <a:solidFill>
                  <a:srgbClr val="211D1E"/>
                </a:solidFill>
                <a:effectLst/>
              </a:rPr>
              <a:t> neutral</a:t>
            </a:r>
            <a:endParaRPr lang="en-GB" dirty="0">
              <a:solidFill>
                <a:srgbClr val="211D1E"/>
              </a:solidFill>
            </a:endParaRPr>
          </a:p>
          <a:p>
            <a:pPr marL="342900" indent="-342900">
              <a:spcAft>
                <a:spcPts val="1200"/>
              </a:spcAft>
              <a:buFont typeface="+mj-lt"/>
              <a:buAutoNum type="arabicPeriod"/>
            </a:pPr>
            <a:r>
              <a:rPr lang="en-GB" dirty="0" err="1">
                <a:solidFill>
                  <a:srgbClr val="211D1E"/>
                </a:solidFill>
                <a:effectLst/>
              </a:rPr>
              <a:t>Förmöten</a:t>
            </a:r>
            <a:r>
              <a:rPr lang="en-GB" dirty="0">
                <a:solidFill>
                  <a:srgbClr val="211D1E"/>
                </a:solidFill>
                <a:effectLst/>
              </a:rPr>
              <a:t> för </a:t>
            </a:r>
            <a:r>
              <a:rPr lang="en-GB" dirty="0" err="1">
                <a:solidFill>
                  <a:srgbClr val="211D1E"/>
                </a:solidFill>
                <a:effectLst/>
              </a:rPr>
              <a:t>att</a:t>
            </a:r>
            <a:r>
              <a:rPr lang="en-GB" dirty="0">
                <a:solidFill>
                  <a:srgbClr val="211D1E"/>
                </a:solidFill>
                <a:effectLst/>
              </a:rPr>
              <a:t> </a:t>
            </a:r>
            <a:r>
              <a:rPr lang="en-GB" dirty="0" err="1">
                <a:solidFill>
                  <a:srgbClr val="211D1E"/>
                </a:solidFill>
                <a:effectLst/>
              </a:rPr>
              <a:t>skapa</a:t>
            </a:r>
            <a:r>
              <a:rPr lang="en-GB" dirty="0">
                <a:solidFill>
                  <a:srgbClr val="211D1E"/>
                </a:solidFill>
                <a:effectLst/>
              </a:rPr>
              <a:t> </a:t>
            </a:r>
            <a:r>
              <a:rPr lang="en-GB" dirty="0" err="1">
                <a:solidFill>
                  <a:srgbClr val="211D1E"/>
                </a:solidFill>
                <a:effectLst/>
              </a:rPr>
              <a:t>trygghet</a:t>
            </a:r>
            <a:r>
              <a:rPr lang="en-GB" dirty="0">
                <a:solidFill>
                  <a:srgbClr val="211D1E"/>
                </a:solidFill>
                <a:effectLst/>
              </a:rPr>
              <a:t> </a:t>
            </a:r>
            <a:r>
              <a:rPr lang="en-GB" dirty="0" err="1">
                <a:solidFill>
                  <a:srgbClr val="211D1E"/>
                </a:solidFill>
                <a:effectLst/>
              </a:rPr>
              <a:t>och</a:t>
            </a:r>
            <a:r>
              <a:rPr lang="en-GB" dirty="0">
                <a:solidFill>
                  <a:srgbClr val="211D1E"/>
                </a:solidFill>
                <a:effectLst/>
              </a:rPr>
              <a:t> </a:t>
            </a:r>
            <a:r>
              <a:rPr lang="en-GB" dirty="0" err="1">
                <a:solidFill>
                  <a:srgbClr val="211D1E"/>
                </a:solidFill>
                <a:effectLst/>
              </a:rPr>
              <a:t>förtroende</a:t>
            </a:r>
            <a:r>
              <a:rPr lang="en-GB" dirty="0">
                <a:solidFill>
                  <a:srgbClr val="211D1E"/>
                </a:solidFill>
                <a:effectLst/>
              </a:rPr>
              <a:t> för </a:t>
            </a:r>
            <a:r>
              <a:rPr lang="en-GB" dirty="0" err="1">
                <a:solidFill>
                  <a:srgbClr val="211D1E"/>
                </a:solidFill>
                <a:effectLst/>
              </a:rPr>
              <a:t>processen</a:t>
            </a:r>
            <a:r>
              <a:rPr lang="en-GB" i="1" dirty="0">
                <a:solidFill>
                  <a:srgbClr val="211D1E"/>
                </a:solidFill>
                <a:effectLst/>
              </a:rPr>
              <a:t> </a:t>
            </a:r>
            <a:endParaRPr lang="en-GB" i="1" dirty="0">
              <a:solidFill>
                <a:srgbClr val="211D1E"/>
              </a:solidFill>
            </a:endParaRPr>
          </a:p>
          <a:p>
            <a:pPr marL="342900" indent="-342900">
              <a:spcAft>
                <a:spcPts val="1200"/>
              </a:spcAft>
              <a:buFont typeface="+mj-lt"/>
              <a:buAutoNum type="arabicPeriod"/>
            </a:pPr>
            <a:r>
              <a:rPr lang="en-GB" dirty="0" err="1">
                <a:solidFill>
                  <a:srgbClr val="211D1E"/>
                </a:solidFill>
                <a:effectLst/>
              </a:rPr>
              <a:t>Tydliga</a:t>
            </a:r>
            <a:r>
              <a:rPr lang="en-GB" dirty="0">
                <a:solidFill>
                  <a:srgbClr val="211D1E"/>
                </a:solidFill>
                <a:effectLst/>
              </a:rPr>
              <a:t> </a:t>
            </a:r>
            <a:r>
              <a:rPr lang="en-GB" dirty="0" err="1">
                <a:solidFill>
                  <a:srgbClr val="211D1E"/>
                </a:solidFill>
                <a:effectLst/>
              </a:rPr>
              <a:t>ramar</a:t>
            </a:r>
            <a:r>
              <a:rPr lang="en-GB" dirty="0">
                <a:solidFill>
                  <a:srgbClr val="211D1E"/>
                </a:solidFill>
                <a:effectLst/>
              </a:rPr>
              <a:t> för </a:t>
            </a:r>
            <a:r>
              <a:rPr lang="en-GB" dirty="0" err="1">
                <a:solidFill>
                  <a:srgbClr val="211D1E"/>
                </a:solidFill>
                <a:effectLst/>
              </a:rPr>
              <a:t>samtalet</a:t>
            </a:r>
            <a:r>
              <a:rPr lang="en-GB" dirty="0">
                <a:solidFill>
                  <a:srgbClr val="211D1E"/>
                </a:solidFill>
                <a:effectLst/>
              </a:rPr>
              <a:t> </a:t>
            </a:r>
            <a:r>
              <a:rPr lang="en-GB" dirty="0" err="1">
                <a:solidFill>
                  <a:srgbClr val="211D1E"/>
                </a:solidFill>
                <a:effectLst/>
              </a:rPr>
              <a:t>och</a:t>
            </a:r>
            <a:r>
              <a:rPr lang="en-GB" dirty="0">
                <a:solidFill>
                  <a:srgbClr val="211D1E"/>
                </a:solidFill>
                <a:effectLst/>
              </a:rPr>
              <a:t> </a:t>
            </a:r>
            <a:r>
              <a:rPr lang="en-GB" dirty="0" err="1">
                <a:solidFill>
                  <a:srgbClr val="211D1E"/>
                </a:solidFill>
                <a:effectLst/>
              </a:rPr>
              <a:t>ett</a:t>
            </a:r>
            <a:r>
              <a:rPr lang="en-GB" dirty="0">
                <a:solidFill>
                  <a:srgbClr val="211D1E"/>
                </a:solidFill>
                <a:effectLst/>
              </a:rPr>
              <a:t> </a:t>
            </a:r>
            <a:r>
              <a:rPr lang="en-GB" dirty="0" err="1">
                <a:solidFill>
                  <a:srgbClr val="211D1E"/>
                </a:solidFill>
                <a:effectLst/>
              </a:rPr>
              <a:t>tydligt</a:t>
            </a:r>
            <a:r>
              <a:rPr lang="en-GB" dirty="0">
                <a:solidFill>
                  <a:srgbClr val="211D1E"/>
                </a:solidFill>
                <a:effectLst/>
              </a:rPr>
              <a:t> </a:t>
            </a:r>
            <a:r>
              <a:rPr lang="en-GB" dirty="0" err="1">
                <a:solidFill>
                  <a:srgbClr val="211D1E"/>
                </a:solidFill>
                <a:effectLst/>
              </a:rPr>
              <a:t>syfte</a:t>
            </a:r>
            <a:endParaRPr lang="en-GB" dirty="0">
              <a:solidFill>
                <a:srgbClr val="211D1E"/>
              </a:solidFill>
            </a:endParaRPr>
          </a:p>
          <a:p>
            <a:pPr marL="342900" indent="-342900">
              <a:spcAft>
                <a:spcPts val="1200"/>
              </a:spcAft>
              <a:buFont typeface="+mj-lt"/>
              <a:buAutoNum type="arabicPeriod"/>
            </a:pPr>
            <a:r>
              <a:rPr lang="en-GB" dirty="0" err="1">
                <a:solidFill>
                  <a:srgbClr val="211D1E"/>
                </a:solidFill>
                <a:effectLst/>
              </a:rPr>
              <a:t>Ett</a:t>
            </a:r>
            <a:r>
              <a:rPr lang="en-GB" dirty="0">
                <a:solidFill>
                  <a:srgbClr val="211D1E"/>
                </a:solidFill>
                <a:effectLst/>
              </a:rPr>
              <a:t> </a:t>
            </a:r>
            <a:r>
              <a:rPr lang="en-GB" dirty="0" err="1">
                <a:solidFill>
                  <a:srgbClr val="211D1E"/>
                </a:solidFill>
                <a:effectLst/>
              </a:rPr>
              <a:t>inkluderande</a:t>
            </a:r>
            <a:r>
              <a:rPr lang="en-GB" dirty="0">
                <a:solidFill>
                  <a:srgbClr val="211D1E"/>
                </a:solidFill>
                <a:effectLst/>
              </a:rPr>
              <a:t> </a:t>
            </a:r>
            <a:r>
              <a:rPr lang="en-GB" dirty="0" err="1">
                <a:solidFill>
                  <a:srgbClr val="211D1E"/>
                </a:solidFill>
                <a:effectLst/>
              </a:rPr>
              <a:t>förhållningssätt</a:t>
            </a:r>
            <a:endParaRPr lang="en-GB" dirty="0">
              <a:solidFill>
                <a:srgbClr val="211D1E"/>
              </a:solidFill>
            </a:endParaRPr>
          </a:p>
          <a:p>
            <a:pPr marL="342900" indent="-342900">
              <a:spcAft>
                <a:spcPts val="1200"/>
              </a:spcAft>
              <a:buFont typeface="+mj-lt"/>
              <a:buAutoNum type="arabicPeriod"/>
            </a:pPr>
            <a:r>
              <a:rPr lang="en-GB" dirty="0">
                <a:solidFill>
                  <a:srgbClr val="211D1E"/>
                </a:solidFill>
                <a:effectLst/>
              </a:rPr>
              <a:t>Skapa plats</a:t>
            </a:r>
          </a:p>
          <a:p>
            <a:pPr marL="342900" indent="-342900">
              <a:spcAft>
                <a:spcPts val="1200"/>
              </a:spcAft>
              <a:buFont typeface="+mj-lt"/>
              <a:buAutoNum type="arabicPeriod"/>
            </a:pPr>
            <a:r>
              <a:rPr lang="en-GB" dirty="0" err="1">
                <a:solidFill>
                  <a:srgbClr val="211D1E"/>
                </a:solidFill>
              </a:rPr>
              <a:t>Sakta</a:t>
            </a:r>
            <a:r>
              <a:rPr lang="en-GB" dirty="0">
                <a:solidFill>
                  <a:srgbClr val="211D1E"/>
                </a:solidFill>
              </a:rPr>
              <a:t> </a:t>
            </a:r>
            <a:r>
              <a:rPr lang="en-GB" dirty="0" err="1">
                <a:solidFill>
                  <a:srgbClr val="211D1E"/>
                </a:solidFill>
              </a:rPr>
              <a:t>ner</a:t>
            </a:r>
            <a:r>
              <a:rPr lang="en-GB" dirty="0">
                <a:solidFill>
                  <a:srgbClr val="211D1E"/>
                </a:solidFill>
              </a:rPr>
              <a:t> </a:t>
            </a:r>
            <a:r>
              <a:rPr lang="en-GB" dirty="0" err="1">
                <a:solidFill>
                  <a:srgbClr val="211D1E"/>
                </a:solidFill>
              </a:rPr>
              <a:t>processen</a:t>
            </a:r>
            <a:endParaRPr lang="en-GB" dirty="0">
              <a:solidFill>
                <a:srgbClr val="211D1E"/>
              </a:solidFill>
              <a:effectLst/>
            </a:endParaRPr>
          </a:p>
          <a:p>
            <a:pPr marL="342900" indent="-342900">
              <a:spcAft>
                <a:spcPts val="1200"/>
              </a:spcAft>
              <a:buFont typeface="+mj-lt"/>
              <a:buAutoNum type="arabicPeriod"/>
            </a:pPr>
            <a:r>
              <a:rPr lang="en-GB" dirty="0" err="1">
                <a:solidFill>
                  <a:srgbClr val="211D1E"/>
                </a:solidFill>
                <a:effectLst/>
              </a:rPr>
              <a:t>Gör</a:t>
            </a:r>
            <a:r>
              <a:rPr lang="en-GB" dirty="0">
                <a:solidFill>
                  <a:srgbClr val="211D1E"/>
                </a:solidFill>
                <a:effectLst/>
              </a:rPr>
              <a:t> </a:t>
            </a:r>
            <a:r>
              <a:rPr lang="en-GB" dirty="0" err="1">
                <a:solidFill>
                  <a:srgbClr val="211D1E"/>
                </a:solidFill>
                <a:effectLst/>
              </a:rPr>
              <a:t>samtalet</a:t>
            </a:r>
            <a:r>
              <a:rPr lang="en-GB" dirty="0">
                <a:solidFill>
                  <a:srgbClr val="211D1E"/>
                </a:solidFill>
                <a:effectLst/>
              </a:rPr>
              <a:t> </a:t>
            </a:r>
            <a:r>
              <a:rPr lang="en-GB" dirty="0" err="1">
                <a:solidFill>
                  <a:srgbClr val="211D1E"/>
                </a:solidFill>
                <a:effectLst/>
              </a:rPr>
              <a:t>mer</a:t>
            </a:r>
            <a:r>
              <a:rPr lang="en-GB" dirty="0">
                <a:solidFill>
                  <a:srgbClr val="211D1E"/>
                </a:solidFill>
                <a:effectLst/>
              </a:rPr>
              <a:t> </a:t>
            </a:r>
            <a:r>
              <a:rPr lang="en-GB" dirty="0" err="1">
                <a:solidFill>
                  <a:srgbClr val="211D1E"/>
                </a:solidFill>
                <a:effectLst/>
              </a:rPr>
              <a:t>direkt</a:t>
            </a:r>
            <a:r>
              <a:rPr lang="en-GB" dirty="0">
                <a:solidFill>
                  <a:srgbClr val="211D1E"/>
                </a:solidFill>
                <a:effectLst/>
              </a:rPr>
              <a:t> </a:t>
            </a:r>
            <a:r>
              <a:rPr lang="en-GB" dirty="0" err="1">
                <a:solidFill>
                  <a:srgbClr val="211D1E"/>
                </a:solidFill>
                <a:effectLst/>
              </a:rPr>
              <a:t>och</a:t>
            </a:r>
            <a:r>
              <a:rPr lang="en-GB" dirty="0">
                <a:solidFill>
                  <a:srgbClr val="211D1E"/>
                </a:solidFill>
                <a:effectLst/>
              </a:rPr>
              <a:t> </a:t>
            </a:r>
            <a:r>
              <a:rPr lang="en-GB" dirty="0" err="1">
                <a:solidFill>
                  <a:srgbClr val="211D1E"/>
                </a:solidFill>
                <a:effectLst/>
              </a:rPr>
              <a:t>personlig</a:t>
            </a:r>
            <a:r>
              <a:rPr lang="en-GB" dirty="0">
                <a:solidFill>
                  <a:srgbClr val="211D1E"/>
                </a:solidFill>
                <a:effectLst/>
              </a:rPr>
              <a:t> (</a:t>
            </a:r>
            <a:r>
              <a:rPr lang="en-GB" dirty="0" err="1">
                <a:solidFill>
                  <a:srgbClr val="211D1E"/>
                </a:solidFill>
                <a:effectLst/>
              </a:rPr>
              <a:t>relationsskapande</a:t>
            </a:r>
            <a:r>
              <a:rPr lang="en-GB" dirty="0">
                <a:solidFill>
                  <a:srgbClr val="211D1E"/>
                </a:solidFill>
                <a:effectLst/>
              </a:rPr>
              <a:t>)</a:t>
            </a:r>
            <a:r>
              <a:rPr lang="en-GB" i="1" dirty="0">
                <a:solidFill>
                  <a:srgbClr val="211D1E"/>
                </a:solidFill>
                <a:effectLst/>
              </a:rPr>
              <a:t>. </a:t>
            </a:r>
            <a:endParaRPr lang="en-GB" i="1" dirty="0">
              <a:solidFill>
                <a:srgbClr val="211D1E"/>
              </a:solidFill>
            </a:endParaRPr>
          </a:p>
          <a:p>
            <a:pPr marL="342900" indent="-342900">
              <a:spcAft>
                <a:spcPts val="1200"/>
              </a:spcAft>
              <a:buFont typeface="+mj-lt"/>
              <a:buAutoNum type="arabicPeriod"/>
            </a:pPr>
            <a:r>
              <a:rPr lang="en-GB" dirty="0" err="1">
                <a:solidFill>
                  <a:srgbClr val="211D1E"/>
                </a:solidFill>
                <a:effectLst/>
              </a:rPr>
              <a:t>Främja</a:t>
            </a:r>
            <a:r>
              <a:rPr lang="en-GB" dirty="0">
                <a:solidFill>
                  <a:srgbClr val="211D1E"/>
                </a:solidFill>
                <a:effectLst/>
              </a:rPr>
              <a:t> </a:t>
            </a:r>
            <a:r>
              <a:rPr lang="en-GB" dirty="0" err="1">
                <a:solidFill>
                  <a:srgbClr val="211D1E"/>
                </a:solidFill>
                <a:effectLst/>
              </a:rPr>
              <a:t>öppenhet</a:t>
            </a:r>
            <a:r>
              <a:rPr lang="en-GB" dirty="0">
                <a:solidFill>
                  <a:srgbClr val="211D1E"/>
                </a:solidFill>
                <a:effectLst/>
              </a:rPr>
              <a:t> </a:t>
            </a:r>
            <a:r>
              <a:rPr lang="en-GB" dirty="0" err="1">
                <a:solidFill>
                  <a:srgbClr val="211D1E"/>
                </a:solidFill>
                <a:effectLst/>
              </a:rPr>
              <a:t>och</a:t>
            </a:r>
            <a:r>
              <a:rPr lang="en-GB" dirty="0">
                <a:solidFill>
                  <a:srgbClr val="211D1E"/>
                </a:solidFill>
                <a:effectLst/>
              </a:rPr>
              <a:t> </a:t>
            </a:r>
            <a:r>
              <a:rPr lang="en-GB" dirty="0" err="1">
                <a:solidFill>
                  <a:srgbClr val="211D1E"/>
                </a:solidFill>
                <a:effectLst/>
              </a:rPr>
              <a:t>klarhet</a:t>
            </a:r>
            <a:endParaRPr lang="en-GB" dirty="0">
              <a:solidFill>
                <a:srgbClr val="211D1E"/>
              </a:solidFill>
            </a:endParaRPr>
          </a:p>
          <a:p>
            <a:pPr marL="342900" indent="-342900">
              <a:spcAft>
                <a:spcPts val="1200"/>
              </a:spcAft>
              <a:buFont typeface="+mj-lt"/>
              <a:buAutoNum type="arabicPeriod"/>
            </a:pPr>
            <a:r>
              <a:rPr lang="en-GB" dirty="0" err="1">
                <a:solidFill>
                  <a:srgbClr val="211D1E"/>
                </a:solidFill>
              </a:rPr>
              <a:t>P</a:t>
            </a:r>
            <a:r>
              <a:rPr lang="en-GB" dirty="0" err="1">
                <a:solidFill>
                  <a:srgbClr val="211D1E"/>
                </a:solidFill>
                <a:effectLst/>
              </a:rPr>
              <a:t>ausa</a:t>
            </a:r>
            <a:r>
              <a:rPr lang="en-GB" dirty="0">
                <a:solidFill>
                  <a:srgbClr val="211D1E"/>
                </a:solidFill>
                <a:effectLst/>
              </a:rPr>
              <a:t> </a:t>
            </a:r>
            <a:r>
              <a:rPr lang="en-GB" dirty="0" err="1">
                <a:solidFill>
                  <a:srgbClr val="211D1E"/>
                </a:solidFill>
                <a:effectLst/>
              </a:rPr>
              <a:t>reaktioner</a:t>
            </a:r>
            <a:endParaRPr lang="en-GB" dirty="0">
              <a:solidFill>
                <a:srgbClr val="211D1E"/>
              </a:solidFill>
            </a:endParaRPr>
          </a:p>
          <a:p>
            <a:pPr marL="342900" indent="-342900">
              <a:spcAft>
                <a:spcPts val="1200"/>
              </a:spcAft>
              <a:buFont typeface="+mj-lt"/>
              <a:buAutoNum type="arabicPeriod"/>
            </a:pPr>
            <a:r>
              <a:rPr lang="en-GB" dirty="0" err="1">
                <a:solidFill>
                  <a:srgbClr val="211D1E"/>
                </a:solidFill>
                <a:effectLst/>
              </a:rPr>
              <a:t>Undvik</a:t>
            </a:r>
            <a:r>
              <a:rPr lang="en-GB" dirty="0">
                <a:solidFill>
                  <a:srgbClr val="211D1E"/>
                </a:solidFill>
                <a:effectLst/>
              </a:rPr>
              <a:t> </a:t>
            </a:r>
            <a:r>
              <a:rPr lang="en-GB" dirty="0" err="1">
                <a:solidFill>
                  <a:srgbClr val="211D1E"/>
                </a:solidFill>
                <a:effectLst/>
              </a:rPr>
              <a:t>stora</a:t>
            </a:r>
            <a:r>
              <a:rPr lang="en-GB" dirty="0">
                <a:solidFill>
                  <a:srgbClr val="211D1E"/>
                </a:solidFill>
                <a:effectLst/>
              </a:rPr>
              <a:t>, </a:t>
            </a:r>
            <a:r>
              <a:rPr lang="en-GB" dirty="0" err="1">
                <a:solidFill>
                  <a:srgbClr val="211D1E"/>
                </a:solidFill>
                <a:effectLst/>
              </a:rPr>
              <a:t>öppna</a:t>
            </a:r>
            <a:r>
              <a:rPr lang="en-GB" dirty="0">
                <a:solidFill>
                  <a:srgbClr val="211D1E"/>
                </a:solidFill>
                <a:effectLst/>
              </a:rPr>
              <a:t> </a:t>
            </a:r>
            <a:r>
              <a:rPr lang="en-GB" dirty="0" err="1">
                <a:solidFill>
                  <a:srgbClr val="211D1E"/>
                </a:solidFill>
                <a:effectLst/>
              </a:rPr>
              <a:t>möten</a:t>
            </a:r>
            <a:r>
              <a:rPr lang="en-GB" dirty="0">
                <a:solidFill>
                  <a:srgbClr val="211D1E"/>
                </a:solidFill>
                <a:effectLst/>
              </a:rPr>
              <a:t> om </a:t>
            </a:r>
            <a:r>
              <a:rPr lang="en-GB" dirty="0" err="1">
                <a:solidFill>
                  <a:srgbClr val="211D1E"/>
                </a:solidFill>
                <a:effectLst/>
              </a:rPr>
              <a:t>frågan</a:t>
            </a:r>
            <a:r>
              <a:rPr lang="en-GB" dirty="0">
                <a:solidFill>
                  <a:srgbClr val="211D1E"/>
                </a:solidFill>
                <a:effectLst/>
              </a:rPr>
              <a:t> </a:t>
            </a:r>
            <a:r>
              <a:rPr lang="en-GB" dirty="0" err="1">
                <a:solidFill>
                  <a:srgbClr val="211D1E"/>
                </a:solidFill>
                <a:effectLst/>
              </a:rPr>
              <a:t>är</a:t>
            </a:r>
            <a:r>
              <a:rPr lang="en-GB" dirty="0">
                <a:solidFill>
                  <a:srgbClr val="211D1E"/>
                </a:solidFill>
                <a:effectLst/>
              </a:rPr>
              <a:t> </a:t>
            </a:r>
            <a:r>
              <a:rPr lang="en-GB" dirty="0" err="1">
                <a:solidFill>
                  <a:srgbClr val="211D1E"/>
                </a:solidFill>
                <a:effectLst/>
              </a:rPr>
              <a:t>komplex</a:t>
            </a:r>
            <a:r>
              <a:rPr lang="en-GB" dirty="0">
                <a:solidFill>
                  <a:srgbClr val="211D1E"/>
                </a:solidFill>
                <a:effectLst/>
              </a:rPr>
              <a:t> </a:t>
            </a:r>
            <a:r>
              <a:rPr lang="en-GB" dirty="0" err="1">
                <a:solidFill>
                  <a:srgbClr val="211D1E"/>
                </a:solidFill>
                <a:effectLst/>
              </a:rPr>
              <a:t>eller</a:t>
            </a:r>
            <a:r>
              <a:rPr lang="en-GB" dirty="0">
                <a:solidFill>
                  <a:srgbClr val="211D1E"/>
                </a:solidFill>
                <a:effectLst/>
              </a:rPr>
              <a:t> </a:t>
            </a:r>
            <a:r>
              <a:rPr lang="en-GB" dirty="0" err="1">
                <a:solidFill>
                  <a:srgbClr val="211D1E"/>
                </a:solidFill>
                <a:effectLst/>
              </a:rPr>
              <a:t>infekterad</a:t>
            </a:r>
            <a:endParaRPr lang="en-GB" dirty="0">
              <a:solidFill>
                <a:srgbClr val="211D1E"/>
              </a:solidFill>
              <a:effectLst/>
            </a:endParaRPr>
          </a:p>
        </p:txBody>
      </p:sp>
      <p:sp>
        <p:nvSpPr>
          <p:cNvPr id="4" name="TextBox 3">
            <a:extLst>
              <a:ext uri="{FF2B5EF4-FFF2-40B4-BE49-F238E27FC236}">
                <a16:creationId xmlns:a16="http://schemas.microsoft.com/office/drawing/2014/main" id="{ABB2093B-A674-A439-0E80-49709132802E}"/>
              </a:ext>
            </a:extLst>
          </p:cNvPr>
          <p:cNvSpPr txBox="1"/>
          <p:nvPr/>
        </p:nvSpPr>
        <p:spPr>
          <a:xfrm>
            <a:off x="810246" y="685800"/>
            <a:ext cx="5237508" cy="1200329"/>
          </a:xfrm>
          <a:prstGeom prst="rect">
            <a:avLst/>
          </a:prstGeom>
          <a:noFill/>
        </p:spPr>
        <p:txBody>
          <a:bodyPr wrap="square" rtlCol="0">
            <a:spAutoFit/>
          </a:bodyPr>
          <a:lstStyle/>
          <a:p>
            <a:r>
              <a:rPr lang="sv-SE" sz="3600" dirty="0">
                <a:latin typeface="Source Sans Pro" panose="020B0503030403020204" pitchFamily="34" charset="0"/>
                <a:ea typeface="Source Sans Pro" panose="020B0503030403020204" pitchFamily="34" charset="0"/>
              </a:rPr>
              <a:t>Åtgärder för att förebygga och dämpa konflikt</a:t>
            </a:r>
          </a:p>
        </p:txBody>
      </p:sp>
      <p:pic>
        <p:nvPicPr>
          <p:cNvPr id="3" name="Picture 2" descr="Logo&#10;&#10;Description automatically generated">
            <a:extLst>
              <a:ext uri="{FF2B5EF4-FFF2-40B4-BE49-F238E27FC236}">
                <a16:creationId xmlns:a16="http://schemas.microsoft.com/office/drawing/2014/main" id="{DA1F9950-484A-1DE7-C6AD-32474AAA5C20}"/>
              </a:ext>
            </a:extLst>
          </p:cNvPr>
          <p:cNvPicPr>
            <a:picLocks noChangeAspect="1"/>
          </p:cNvPicPr>
          <p:nvPr/>
        </p:nvPicPr>
        <p:blipFill>
          <a:blip r:embed="rId2"/>
          <a:stretch>
            <a:fillRect/>
          </a:stretch>
        </p:blipFill>
        <p:spPr>
          <a:xfrm>
            <a:off x="168741" y="9435746"/>
            <a:ext cx="1204574" cy="322581"/>
          </a:xfrm>
          <a:prstGeom prst="rect">
            <a:avLst/>
          </a:prstGeom>
        </p:spPr>
      </p:pic>
    </p:spTree>
    <p:extLst>
      <p:ext uri="{BB962C8B-B14F-4D97-AF65-F5344CB8AC3E}">
        <p14:creationId xmlns:p14="http://schemas.microsoft.com/office/powerpoint/2010/main" val="2339216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BECFA8E-2079-D797-9133-16F4B5E294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6986" y="8875727"/>
            <a:ext cx="1944028" cy="520604"/>
          </a:xfrm>
          <a:prstGeom prst="rect">
            <a:avLst/>
          </a:prstGeom>
        </p:spPr>
      </p:pic>
      <p:sp>
        <p:nvSpPr>
          <p:cNvPr id="3" name="TextBox 2">
            <a:extLst>
              <a:ext uri="{FF2B5EF4-FFF2-40B4-BE49-F238E27FC236}">
                <a16:creationId xmlns:a16="http://schemas.microsoft.com/office/drawing/2014/main" id="{4ECF4CA8-381E-0D0F-A9DD-601E923C70FE}"/>
              </a:ext>
            </a:extLst>
          </p:cNvPr>
          <p:cNvSpPr txBox="1"/>
          <p:nvPr/>
        </p:nvSpPr>
        <p:spPr>
          <a:xfrm>
            <a:off x="1895707" y="4148254"/>
            <a:ext cx="3133493" cy="954107"/>
          </a:xfrm>
          <a:prstGeom prst="rect">
            <a:avLst/>
          </a:prstGeom>
          <a:noFill/>
        </p:spPr>
        <p:txBody>
          <a:bodyPr wrap="square" rtlCol="0">
            <a:spAutoFit/>
          </a:bodyPr>
          <a:lstStyle/>
          <a:p>
            <a:pPr algn="ctr"/>
            <a:r>
              <a:rPr lang="sv-SE" sz="1400" dirty="0">
                <a:latin typeface="Lato" panose="020F0502020204030203" pitchFamily="34" charset="0"/>
                <a:ea typeface="Lato" panose="020F0502020204030203" pitchFamily="34" charset="0"/>
                <a:cs typeface="Lato" panose="020F0502020204030203" pitchFamily="34" charset="0"/>
              </a:rPr>
              <a:t>Bernard le Roux</a:t>
            </a:r>
          </a:p>
          <a:p>
            <a:pPr algn="ctr"/>
            <a:r>
              <a:rPr lang="sv-SE" sz="1400" dirty="0">
                <a:latin typeface="Lato" panose="020F0502020204030203" pitchFamily="34" charset="0"/>
                <a:ea typeface="Lato" panose="020F0502020204030203" pitchFamily="34" charset="0"/>
                <a:cs typeface="Lato" panose="020F0502020204030203" pitchFamily="34" charset="0"/>
              </a:rPr>
              <a:t>2022</a:t>
            </a:r>
          </a:p>
          <a:p>
            <a:pPr algn="ctr"/>
            <a:endParaRPr lang="sv-SE" sz="1400" dirty="0">
              <a:latin typeface="Lato" panose="020F0502020204030203" pitchFamily="34" charset="0"/>
              <a:ea typeface="Lato" panose="020F0502020204030203" pitchFamily="34" charset="0"/>
              <a:cs typeface="Lato" panose="020F0502020204030203" pitchFamily="34" charset="0"/>
            </a:endParaRPr>
          </a:p>
          <a:p>
            <a:pPr algn="ctr"/>
            <a:r>
              <a:rPr lang="sv-SE" sz="1400" dirty="0">
                <a:latin typeface="Lato" panose="020F0502020204030203" pitchFamily="34" charset="0"/>
                <a:ea typeface="Lato" panose="020F0502020204030203" pitchFamily="34" charset="0"/>
                <a:cs typeface="Lato" panose="020F0502020204030203" pitchFamily="34" charset="0"/>
                <a:hlinkClick r:id="rId3"/>
              </a:rPr>
              <a:t>bernard.leroux@dialogues.se</a:t>
            </a:r>
            <a:r>
              <a:rPr lang="sv-SE" sz="14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5934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3B603D-D049-EB4D-E8BC-90FA82213352}"/>
              </a:ext>
            </a:extLst>
          </p:cNvPr>
          <p:cNvSpPr/>
          <p:nvPr/>
        </p:nvSpPr>
        <p:spPr>
          <a:xfrm>
            <a:off x="253717" y="494675"/>
            <a:ext cx="5862270" cy="1334125"/>
          </a:xfrm>
          <a:prstGeom prst="rect">
            <a:avLst/>
          </a:prstGeom>
          <a:solidFill>
            <a:schemeClr val="accent1">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328F602C-7F98-4C02-99D4-ED65E00D66A4}"/>
              </a:ext>
            </a:extLst>
          </p:cNvPr>
          <p:cNvSpPr>
            <a:spLocks noGrp="1"/>
          </p:cNvSpPr>
          <p:nvPr>
            <p:ph type="sldNum" sz="quarter" idx="12"/>
          </p:nvPr>
        </p:nvSpPr>
        <p:spPr>
          <a:xfrm>
            <a:off x="4843463" y="6599635"/>
            <a:ext cx="1543050" cy="205383"/>
          </a:xfrm>
        </p:spPr>
        <p:txBody>
          <a:bodyPr rtlCol="0" anchor="ctr">
            <a:normAutofit/>
          </a:bodyPr>
          <a:lstStyle/>
          <a:p>
            <a:pPr>
              <a:spcAft>
                <a:spcPts val="338"/>
              </a:spcAft>
            </a:pPr>
            <a:fld id="{19B51A1E-902D-48AF-9020-955120F399B6}" type="slidenum">
              <a:rPr lang="sv-SE" smtClean="0"/>
              <a:pPr>
                <a:spcAft>
                  <a:spcPts val="338"/>
                </a:spcAft>
              </a:pPr>
              <a:t>4</a:t>
            </a:fld>
            <a:endParaRPr lang="sv-SE"/>
          </a:p>
        </p:txBody>
      </p:sp>
      <p:sp>
        <p:nvSpPr>
          <p:cNvPr id="3" name="Title 1">
            <a:extLst>
              <a:ext uri="{FF2B5EF4-FFF2-40B4-BE49-F238E27FC236}">
                <a16:creationId xmlns:a16="http://schemas.microsoft.com/office/drawing/2014/main" id="{8BD2DCDB-C17D-CD54-7A3D-2D19A79A15E7}"/>
              </a:ext>
            </a:extLst>
          </p:cNvPr>
          <p:cNvSpPr>
            <a:spLocks noGrp="1"/>
          </p:cNvSpPr>
          <p:nvPr>
            <p:ph type="title"/>
          </p:nvPr>
        </p:nvSpPr>
        <p:spPr>
          <a:xfrm>
            <a:off x="500441" y="249067"/>
            <a:ext cx="6094311" cy="1808046"/>
          </a:xfrm>
        </p:spPr>
        <p:txBody>
          <a:bodyPr>
            <a:normAutofit/>
          </a:bodyPr>
          <a:lstStyle/>
          <a:p>
            <a:pPr algn="l"/>
            <a:r>
              <a:rPr lang="sv-SE" sz="3600" dirty="0">
                <a:latin typeface="Source Sans Pro" panose="020B0503030403020204" pitchFamily="34" charset="0"/>
                <a:ea typeface="Source Sans Pro" panose="020B0503030403020204" pitchFamily="34" charset="0"/>
              </a:rPr>
              <a:t>En förenklad komplexitetsanalys</a:t>
            </a:r>
          </a:p>
        </p:txBody>
      </p:sp>
      <p:sp>
        <p:nvSpPr>
          <p:cNvPr id="5" name="TextBox 4">
            <a:extLst>
              <a:ext uri="{FF2B5EF4-FFF2-40B4-BE49-F238E27FC236}">
                <a16:creationId xmlns:a16="http://schemas.microsoft.com/office/drawing/2014/main" id="{A59D9379-17ED-565D-99E4-871CA8244CBF}"/>
              </a:ext>
            </a:extLst>
          </p:cNvPr>
          <p:cNvSpPr txBox="1"/>
          <p:nvPr/>
        </p:nvSpPr>
        <p:spPr>
          <a:xfrm>
            <a:off x="500441" y="2046868"/>
            <a:ext cx="5857118" cy="830997"/>
          </a:xfrm>
          <a:prstGeom prst="rect">
            <a:avLst/>
          </a:prstGeom>
          <a:noFill/>
        </p:spPr>
        <p:txBody>
          <a:bodyPr wrap="square">
            <a:spAutoFit/>
          </a:bodyPr>
          <a:lstStyle/>
          <a:p>
            <a:r>
              <a:rPr lang="en-GB" sz="1200" dirty="0">
                <a:effectLst/>
                <a:latin typeface="Source Sans Pro" panose="020B0503030403020204" pitchFamily="34" charset="0"/>
                <a:ea typeface="Source Sans Pro" panose="020B0503030403020204" pitchFamily="34" charset="0"/>
                <a:cs typeface="Times New Roman" panose="02020603050405020304" pitchFamily="18" charset="0"/>
              </a:rPr>
              <a:t>A</a:t>
            </a:r>
            <a:r>
              <a:rPr lang="en-SE" sz="1200" dirty="0">
                <a:effectLst/>
                <a:latin typeface="Source Sans Pro" panose="020B0503030403020204" pitchFamily="34" charset="0"/>
                <a:ea typeface="Source Sans Pro" panose="020B0503030403020204" pitchFamily="34" charset="0"/>
                <a:cs typeface="Times New Roman" panose="02020603050405020304" pitchFamily="18" charset="0"/>
              </a:rPr>
              <a:t>nvänd följande förenklat analys för att avgöra om din fråga är enkel, komplicerad eller komplex. Här kan du göra analysen digitalt: </a:t>
            </a:r>
            <a:r>
              <a:rPr lang="en-GB" sz="1200" dirty="0">
                <a:solidFill>
                  <a:srgbClr val="0070C0"/>
                </a:solidFill>
                <a:latin typeface="Source Sans Pro" panose="020B0503030403020204" pitchFamily="34"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https://www.cnrd.se/resursbank/komplexitetsanalys-2/</a:t>
            </a:r>
            <a:r>
              <a:rPr lang="en-GB" sz="1200" dirty="0">
                <a:solidFill>
                  <a:srgbClr val="0070C0"/>
                </a:solidFill>
                <a:latin typeface="Source Sans Pro" panose="020B0503030403020204" pitchFamily="34" charset="0"/>
                <a:ea typeface="Source Sans Pro" panose="020B0503030403020204" pitchFamily="34" charset="0"/>
                <a:cs typeface="Times New Roman" panose="02020603050405020304" pitchFamily="18" charset="0"/>
              </a:rPr>
              <a:t> </a:t>
            </a:r>
            <a:br>
              <a:rPr lang="en-GB" sz="1200" dirty="0">
                <a:solidFill>
                  <a:srgbClr val="0070C0"/>
                </a:solidFill>
                <a:latin typeface="Source Sans Pro" panose="020B0503030403020204" pitchFamily="34" charset="0"/>
                <a:ea typeface="Source Sans Pro" panose="020B0503030403020204" pitchFamily="34" charset="0"/>
                <a:cs typeface="Times New Roman" panose="02020603050405020304" pitchFamily="18" charset="0"/>
              </a:rPr>
            </a:br>
            <a:endParaRPr lang="en-SE" sz="1200" dirty="0">
              <a:solidFill>
                <a:srgbClr val="0070C0"/>
              </a:solidFill>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63948B4F-ED18-9774-078B-5980CEDA250F}"/>
              </a:ext>
            </a:extLst>
          </p:cNvPr>
          <p:cNvPicPr>
            <a:picLocks noChangeAspect="1"/>
          </p:cNvPicPr>
          <p:nvPr/>
        </p:nvPicPr>
        <p:blipFill>
          <a:blip r:embed="rId4"/>
          <a:stretch>
            <a:fillRect/>
          </a:stretch>
        </p:blipFill>
        <p:spPr>
          <a:xfrm>
            <a:off x="253717" y="9495642"/>
            <a:ext cx="1204574" cy="322581"/>
          </a:xfrm>
          <a:prstGeom prst="rect">
            <a:avLst/>
          </a:prstGeom>
        </p:spPr>
      </p:pic>
      <p:pic>
        <p:nvPicPr>
          <p:cNvPr id="16" name="Picture 15" descr="Application&#10;&#10;Description automatically generated with medium confidence">
            <a:extLst>
              <a:ext uri="{FF2B5EF4-FFF2-40B4-BE49-F238E27FC236}">
                <a16:creationId xmlns:a16="http://schemas.microsoft.com/office/drawing/2014/main" id="{7D3CDCE0-F799-4E69-E517-5141FB8D8385}"/>
              </a:ext>
            </a:extLst>
          </p:cNvPr>
          <p:cNvPicPr>
            <a:picLocks noChangeAspect="1"/>
          </p:cNvPicPr>
          <p:nvPr/>
        </p:nvPicPr>
        <p:blipFill>
          <a:blip r:embed="rId5"/>
          <a:stretch>
            <a:fillRect/>
          </a:stretch>
        </p:blipFill>
        <p:spPr>
          <a:xfrm>
            <a:off x="761454" y="3002827"/>
            <a:ext cx="5145578" cy="6276378"/>
          </a:xfrm>
          <a:prstGeom prst="rect">
            <a:avLst/>
          </a:prstGeom>
        </p:spPr>
      </p:pic>
    </p:spTree>
    <p:extLst>
      <p:ext uri="{BB962C8B-B14F-4D97-AF65-F5344CB8AC3E}">
        <p14:creationId xmlns:p14="http://schemas.microsoft.com/office/powerpoint/2010/main" val="203738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1469039" y="313545"/>
            <a:ext cx="4721899" cy="7136566"/>
          </a:xfrm>
          <a:prstGeom prst="rect">
            <a:avLst/>
          </a:prstGeom>
          <a:solidFill>
            <a:schemeClr val="accent1">
              <a:lumMod val="40000"/>
              <a:lumOff val="60000"/>
              <a:alpha val="552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dirty="0">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9180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688452" y="1951578"/>
            <a:ext cx="4320000" cy="5078313"/>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Uppdrag innehåller ofta en uppmaning eller ett krav att samverka med intressenter. Samverkan – som många andra ord – kan betyda olika saker för olika människor.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Vad innebär samverkan för dig och din verksamhet? </a:t>
            </a:r>
          </a:p>
          <a:p>
            <a:r>
              <a:rPr lang="sv-SE" sz="1200" dirty="0">
                <a:latin typeface="Lato" panose="020F0502020204030203" pitchFamily="34" charset="0"/>
                <a:ea typeface="Lato" panose="020F0502020204030203" pitchFamily="34" charset="0"/>
                <a:cs typeface="Lato" panose="020F0502020204030203" pitchFamily="34" charset="0"/>
              </a:rPr>
              <a:t>Vi utgår här ifrån att samverkan i komplexa frågor betyder att berörda aktörer inkluderas i en process som leder till beslut. Beslutet kan vara allt från formuleringen av ett förslag till en högre beslutsinstans till en överenskommelse att agera på ett visst sätt.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I hanteringen av komplexa frågor handlar samverkan om att </a:t>
            </a:r>
            <a:r>
              <a:rPr lang="sv-SE" sz="1200" b="1" dirty="0">
                <a:latin typeface="Lato" panose="020F0502020204030203" pitchFamily="34" charset="0"/>
                <a:ea typeface="Lato" panose="020F0502020204030203" pitchFamily="34" charset="0"/>
                <a:cs typeface="Lato" panose="020F0502020204030203" pitchFamily="34" charset="0"/>
              </a:rPr>
              <a:t>inkludera</a:t>
            </a:r>
            <a:r>
              <a:rPr lang="sv-SE" sz="1200" dirty="0">
                <a:latin typeface="Lato" panose="020F0502020204030203" pitchFamily="34" charset="0"/>
                <a:ea typeface="Lato" panose="020F0502020204030203" pitchFamily="34" charset="0"/>
                <a:cs typeface="Lato" panose="020F0502020204030203" pitchFamily="34" charset="0"/>
              </a:rPr>
              <a:t> berörda aktörer i formuleringen av problem, att hitta en väg framåt tillsammans genom dialog och sedan att säkerställa att implementeringen sker på ett sätt som så inkluderande som möjligt.</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Som ledare av en samverkansprocess bör du – från början - få en tydlig bild av vad samverkan innebär i processen du ansvarar för.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Frågan om </a:t>
            </a:r>
            <a:r>
              <a:rPr lang="sv-SE" sz="1200" b="1" dirty="0">
                <a:latin typeface="Lato" panose="020F0502020204030203" pitchFamily="34" charset="0"/>
                <a:ea typeface="Lato" panose="020F0502020204030203" pitchFamily="34" charset="0"/>
                <a:cs typeface="Lato" panose="020F0502020204030203" pitchFamily="34" charset="0"/>
              </a:rPr>
              <a:t>påverkan</a:t>
            </a:r>
            <a:r>
              <a:rPr lang="sv-SE" sz="1200" dirty="0">
                <a:latin typeface="Lato" panose="020F0502020204030203" pitchFamily="34" charset="0"/>
                <a:ea typeface="Lato" panose="020F0502020204030203" pitchFamily="34" charset="0"/>
                <a:cs typeface="Lato" panose="020F0502020204030203" pitchFamily="34" charset="0"/>
              </a:rPr>
              <a:t> är central när det gäller hur samverkan ska formuleras – för uppdragsgivaren, den som leder processen och dem som involveras i eller berörs av en process. Otydlighet gällande graden av påverkan kan leda till att förtroende för processen och tillit till myndigheter äventyras eller skadas. </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0" y="463404"/>
            <a:ext cx="4167266"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t>Samverkan</a:t>
            </a:r>
            <a:endParaRPr lang="sv-SE" sz="3600" dirty="0"/>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59699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0737F-0EC2-4801-B2B1-BF4C909CC681}"/>
              </a:ext>
            </a:extLst>
          </p:cNvPr>
          <p:cNvSpPr/>
          <p:nvPr/>
        </p:nvSpPr>
        <p:spPr>
          <a:xfrm>
            <a:off x="0" y="1888761"/>
            <a:ext cx="6858000" cy="2550147"/>
          </a:xfrm>
          <a:prstGeom prst="rect">
            <a:avLst/>
          </a:prstGeom>
          <a:solidFill>
            <a:schemeClr val="bg1">
              <a:alpha val="616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ctangle 1">
            <a:extLst>
              <a:ext uri="{FF2B5EF4-FFF2-40B4-BE49-F238E27FC236}">
                <a16:creationId xmlns:a16="http://schemas.microsoft.com/office/drawing/2014/main" id="{FB248F50-525F-4342-815A-CBED3C89909F}"/>
              </a:ext>
            </a:extLst>
          </p:cNvPr>
          <p:cNvSpPr/>
          <p:nvPr/>
        </p:nvSpPr>
        <p:spPr>
          <a:xfrm>
            <a:off x="0" y="629587"/>
            <a:ext cx="5096656" cy="10450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10" name="TextBox 9">
            <a:extLst>
              <a:ext uri="{FF2B5EF4-FFF2-40B4-BE49-F238E27FC236}">
                <a16:creationId xmlns:a16="http://schemas.microsoft.com/office/drawing/2014/main" id="{59FA937A-24A6-4E63-825D-FEAA74985F98}"/>
              </a:ext>
            </a:extLst>
          </p:cNvPr>
          <p:cNvSpPr txBox="1"/>
          <p:nvPr/>
        </p:nvSpPr>
        <p:spPr>
          <a:xfrm>
            <a:off x="470695" y="769255"/>
            <a:ext cx="5546511" cy="633828"/>
          </a:xfrm>
          <a:prstGeom prst="rect">
            <a:avLst/>
          </a:prstGeom>
          <a:noFill/>
          <a:ln>
            <a:noFill/>
          </a:ln>
        </p:spPr>
        <p:txBody>
          <a:bodyPr wrap="square" lIns="0" tIns="0" rIns="0" bIns="0" rtlCol="0" anchor="ctr" anchorCtr="0">
            <a:spAutoFit/>
          </a:bodyPr>
          <a:lstStyle/>
          <a:p>
            <a:pPr>
              <a:lnSpc>
                <a:spcPts val="5164"/>
              </a:lnSpc>
            </a:pPr>
            <a:r>
              <a:rPr lang="sv-SE" sz="3600" dirty="0">
                <a:latin typeface="Source Sans Pro" panose="020B0503030403020204" pitchFamily="34" charset="0"/>
                <a:ea typeface="Source Sans Pro" panose="020B0503030403020204" pitchFamily="34" charset="0"/>
                <a:cs typeface="Lato Light" panose="020F0502020204030203" pitchFamily="34" charset="0"/>
              </a:rPr>
              <a:t>En enkel processlogik</a:t>
            </a:r>
          </a:p>
        </p:txBody>
      </p:sp>
      <p:sp>
        <p:nvSpPr>
          <p:cNvPr id="9" name="Rectangle 8">
            <a:extLst>
              <a:ext uri="{FF2B5EF4-FFF2-40B4-BE49-F238E27FC236}">
                <a16:creationId xmlns:a16="http://schemas.microsoft.com/office/drawing/2014/main" id="{53D7F652-DA2D-4DF2-94AA-18378F6686B4}"/>
              </a:ext>
            </a:extLst>
          </p:cNvPr>
          <p:cNvSpPr/>
          <p:nvPr/>
        </p:nvSpPr>
        <p:spPr>
          <a:xfrm rot="5400000">
            <a:off x="3813578" y="2592268"/>
            <a:ext cx="699880" cy="53889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pic>
        <p:nvPicPr>
          <p:cNvPr id="21" name="Picture 20" descr="Logo&#10;&#10;Description automatically generated">
            <a:extLst>
              <a:ext uri="{FF2B5EF4-FFF2-40B4-BE49-F238E27FC236}">
                <a16:creationId xmlns:a16="http://schemas.microsoft.com/office/drawing/2014/main" id="{22AC99F1-D4D5-47F2-E829-C11D6F8796FA}"/>
              </a:ext>
            </a:extLst>
          </p:cNvPr>
          <p:cNvPicPr>
            <a:picLocks noChangeAspect="1"/>
          </p:cNvPicPr>
          <p:nvPr/>
        </p:nvPicPr>
        <p:blipFill>
          <a:blip r:embed="rId2"/>
          <a:stretch>
            <a:fillRect/>
          </a:stretch>
        </p:blipFill>
        <p:spPr>
          <a:xfrm>
            <a:off x="384344" y="9481073"/>
            <a:ext cx="1204574" cy="322581"/>
          </a:xfrm>
          <a:prstGeom prst="rect">
            <a:avLst/>
          </a:prstGeom>
        </p:spPr>
      </p:pic>
      <p:sp>
        <p:nvSpPr>
          <p:cNvPr id="25" name="TextBox 24">
            <a:extLst>
              <a:ext uri="{FF2B5EF4-FFF2-40B4-BE49-F238E27FC236}">
                <a16:creationId xmlns:a16="http://schemas.microsoft.com/office/drawing/2014/main" id="{5075C44A-1080-2BC2-70F1-AD9087906BDC}"/>
              </a:ext>
            </a:extLst>
          </p:cNvPr>
          <p:cNvSpPr txBox="1"/>
          <p:nvPr/>
        </p:nvSpPr>
        <p:spPr>
          <a:xfrm>
            <a:off x="1469036" y="5883565"/>
            <a:ext cx="5040000" cy="2246769"/>
          </a:xfrm>
          <a:prstGeom prst="rect">
            <a:avLst/>
          </a:prstGeom>
          <a:noFill/>
        </p:spPr>
        <p:txBody>
          <a:bodyPr wrap="square">
            <a:spAutoFit/>
          </a:bodyPr>
          <a:lstStyle/>
          <a:p>
            <a:pPr algn="just"/>
            <a:r>
              <a:rPr lang="sv-SE" sz="1400" dirty="0">
                <a:effectLst/>
                <a:latin typeface="Lato" panose="020F0502020204030203" pitchFamily="34" charset="0"/>
              </a:rPr>
              <a:t>Vi har utvecklat en modell för </a:t>
            </a:r>
            <a:r>
              <a:rPr lang="sv-SE" sz="1400" dirty="0">
                <a:latin typeface="Lato" panose="020F0502020204030203" pitchFamily="34" charset="0"/>
              </a:rPr>
              <a:t>s</a:t>
            </a:r>
            <a:r>
              <a:rPr lang="sv-SE" sz="1400" dirty="0">
                <a:effectLst/>
                <a:latin typeface="Lato" panose="020F0502020204030203" pitchFamily="34" charset="0"/>
              </a:rPr>
              <a:t>amverkansprocesser. Första varianten var en linjär modell som sedan tog sig en mer cirkulär form främst för att visa att processlogiken kan upprepa sig i olika faser och på olika nivåer i en samverkans- eller dialogprocess. </a:t>
            </a:r>
          </a:p>
          <a:p>
            <a:pPr algn="just"/>
            <a:endParaRPr lang="sv-SE" sz="1400" dirty="0">
              <a:effectLst/>
              <a:latin typeface="Lato" panose="020F0502020204030203" pitchFamily="34" charset="0"/>
            </a:endParaRPr>
          </a:p>
          <a:p>
            <a:pPr algn="just"/>
            <a:r>
              <a:rPr lang="sv-SE" sz="1400" dirty="0">
                <a:effectLst/>
                <a:latin typeface="Lato" panose="020F0502020204030203" pitchFamily="34" charset="0"/>
              </a:rPr>
              <a:t>Porcesslogiken har 3 faser: observation, dialog och konkretisering. Dialogfasen kan delas upp i två delar: en som är utforskande och den andra som är generativ och där man letar aktivt efter förbättringspotential.</a:t>
            </a:r>
          </a:p>
        </p:txBody>
      </p:sp>
      <p:grpSp>
        <p:nvGrpSpPr>
          <p:cNvPr id="30" name="Group 29">
            <a:extLst>
              <a:ext uri="{FF2B5EF4-FFF2-40B4-BE49-F238E27FC236}">
                <a16:creationId xmlns:a16="http://schemas.microsoft.com/office/drawing/2014/main" id="{91124B7A-935F-4089-4B7C-927CCA81A3DC}"/>
              </a:ext>
            </a:extLst>
          </p:cNvPr>
          <p:cNvGrpSpPr/>
          <p:nvPr/>
        </p:nvGrpSpPr>
        <p:grpSpPr>
          <a:xfrm>
            <a:off x="208412" y="2176452"/>
            <a:ext cx="3220588" cy="1908282"/>
            <a:chOff x="3556223" y="1933441"/>
            <a:chExt cx="5098787" cy="3021163"/>
          </a:xfrm>
        </p:grpSpPr>
        <p:pic>
          <p:nvPicPr>
            <p:cNvPr id="31" name="Picture 30" descr="Shape&#10;&#10;Description automatically generated with medium confidence">
              <a:extLst>
                <a:ext uri="{FF2B5EF4-FFF2-40B4-BE49-F238E27FC236}">
                  <a16:creationId xmlns:a16="http://schemas.microsoft.com/office/drawing/2014/main" id="{3F4A0030-6678-B73F-F79B-7DE85B3A2A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32" name="TextBox 31">
              <a:extLst>
                <a:ext uri="{FF2B5EF4-FFF2-40B4-BE49-F238E27FC236}">
                  <a16:creationId xmlns:a16="http://schemas.microsoft.com/office/drawing/2014/main" id="{8DE63137-F54E-7D8C-9D50-4FB16CBBCB7A}"/>
                </a:ext>
              </a:extLst>
            </p:cNvPr>
            <p:cNvSpPr txBox="1"/>
            <p:nvPr/>
          </p:nvSpPr>
          <p:spPr>
            <a:xfrm>
              <a:off x="3767965" y="3279897"/>
              <a:ext cx="758738" cy="316724"/>
            </a:xfrm>
            <a:prstGeom prst="rect">
              <a:avLst/>
            </a:prstGeom>
            <a:noFill/>
          </p:spPr>
          <p:txBody>
            <a:bodyPr wrap="square" rtlCol="0">
              <a:spAutoFit/>
            </a:bodyPr>
            <a:lstStyle/>
            <a:p>
              <a:r>
                <a:rPr lang="sv-SE" sz="700"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33" name="TextBox 32">
              <a:extLst>
                <a:ext uri="{FF2B5EF4-FFF2-40B4-BE49-F238E27FC236}">
                  <a16:creationId xmlns:a16="http://schemas.microsoft.com/office/drawing/2014/main" id="{C1C1D216-1B10-B938-8A4D-F8A48F1EB380}"/>
                </a:ext>
              </a:extLst>
            </p:cNvPr>
            <p:cNvSpPr txBox="1"/>
            <p:nvPr/>
          </p:nvSpPr>
          <p:spPr>
            <a:xfrm>
              <a:off x="5597598" y="2221478"/>
              <a:ext cx="982427" cy="487268"/>
            </a:xfrm>
            <a:prstGeom prst="rect">
              <a:avLst/>
            </a:prstGeom>
            <a:noFill/>
          </p:spPr>
          <p:txBody>
            <a:bodyPr wrap="square" rtlCol="0">
              <a:spAutoFit/>
            </a:bodyPr>
            <a:lstStyle/>
            <a:p>
              <a:pPr algn="ctr"/>
              <a:r>
                <a:rPr lang="sv-SE" sz="7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34" name="TextBox 33">
              <a:extLst>
                <a:ext uri="{FF2B5EF4-FFF2-40B4-BE49-F238E27FC236}">
                  <a16:creationId xmlns:a16="http://schemas.microsoft.com/office/drawing/2014/main" id="{189E8F2F-DEBC-F113-5F49-B2A6FC2619A8}"/>
                </a:ext>
              </a:extLst>
            </p:cNvPr>
            <p:cNvSpPr txBox="1"/>
            <p:nvPr/>
          </p:nvSpPr>
          <p:spPr>
            <a:xfrm>
              <a:off x="5614403" y="4136014"/>
              <a:ext cx="982427" cy="487268"/>
            </a:xfrm>
            <a:prstGeom prst="rect">
              <a:avLst/>
            </a:prstGeom>
            <a:noFill/>
          </p:spPr>
          <p:txBody>
            <a:bodyPr wrap="square" rtlCol="0">
              <a:spAutoFit/>
            </a:bodyPr>
            <a:lstStyle/>
            <a:p>
              <a:pPr algn="ctr"/>
              <a:r>
                <a:rPr lang="sv-SE" sz="7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35" name="TextBox 34">
              <a:extLst>
                <a:ext uri="{FF2B5EF4-FFF2-40B4-BE49-F238E27FC236}">
                  <a16:creationId xmlns:a16="http://schemas.microsoft.com/office/drawing/2014/main" id="{1A85B995-0440-4560-8475-87A44E66B1E8}"/>
                </a:ext>
              </a:extLst>
            </p:cNvPr>
            <p:cNvSpPr txBox="1"/>
            <p:nvPr/>
          </p:nvSpPr>
          <p:spPr>
            <a:xfrm>
              <a:off x="7225188" y="3305068"/>
              <a:ext cx="1174036" cy="316724"/>
            </a:xfrm>
            <a:prstGeom prst="rect">
              <a:avLst/>
            </a:prstGeom>
            <a:noFill/>
          </p:spPr>
          <p:txBody>
            <a:bodyPr wrap="square" rtlCol="0">
              <a:spAutoFit/>
            </a:bodyPr>
            <a:lstStyle/>
            <a:p>
              <a:r>
                <a:rPr lang="sv-SE" sz="7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36" name="Straight Arrow Connector 35">
              <a:extLst>
                <a:ext uri="{FF2B5EF4-FFF2-40B4-BE49-F238E27FC236}">
                  <a16:creationId xmlns:a16="http://schemas.microsoft.com/office/drawing/2014/main" id="{6C78D633-CD28-D90B-4A6C-B0B32C5DF223}"/>
                </a:ext>
              </a:extLst>
            </p:cNvPr>
            <p:cNvCxnSpPr>
              <a:cxnSpLocks/>
              <a:endCxn id="33" idx="1"/>
            </p:cNvCxnSpPr>
            <p:nvPr/>
          </p:nvCxnSpPr>
          <p:spPr>
            <a:xfrm flipV="1">
              <a:off x="4359328" y="2465112"/>
              <a:ext cx="1238269" cy="8067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C598C2E-D8D2-5F55-3D44-C2F0EFCB0786}"/>
                </a:ext>
              </a:extLst>
            </p:cNvPr>
            <p:cNvCxnSpPr>
              <a:cxnSpLocks/>
              <a:endCxn id="35" idx="0"/>
            </p:cNvCxnSpPr>
            <p:nvPr/>
          </p:nvCxnSpPr>
          <p:spPr>
            <a:xfrm>
              <a:off x="6596831" y="2407648"/>
              <a:ext cx="1215375" cy="8974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25A5214-684D-95FB-0FD2-75B1DB545BD8}"/>
                </a:ext>
              </a:extLst>
            </p:cNvPr>
            <p:cNvCxnSpPr>
              <a:cxnSpLocks/>
              <a:stCxn id="32" idx="2"/>
              <a:endCxn id="34" idx="1"/>
            </p:cNvCxnSpPr>
            <p:nvPr/>
          </p:nvCxnSpPr>
          <p:spPr>
            <a:xfrm>
              <a:off x="4147334" y="3596621"/>
              <a:ext cx="1467070" cy="7830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D09073C-9DFE-B1AA-440F-A2F59E5AAE34}"/>
                </a:ext>
              </a:extLst>
            </p:cNvPr>
            <p:cNvCxnSpPr>
              <a:cxnSpLocks/>
              <a:stCxn id="34" idx="3"/>
              <a:endCxn id="35" idx="2"/>
            </p:cNvCxnSpPr>
            <p:nvPr/>
          </p:nvCxnSpPr>
          <p:spPr>
            <a:xfrm flipV="1">
              <a:off x="6596830" y="3621792"/>
              <a:ext cx="1215376" cy="7578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B8EEE9F-9220-2EAA-3FFE-B7686ECB85E4}"/>
                </a:ext>
              </a:extLst>
            </p:cNvPr>
            <p:cNvCxnSpPr>
              <a:cxnSpLocks/>
              <a:stCxn id="34" idx="0"/>
              <a:endCxn id="33" idx="2"/>
            </p:cNvCxnSpPr>
            <p:nvPr/>
          </p:nvCxnSpPr>
          <p:spPr>
            <a:xfrm flipH="1" flipV="1">
              <a:off x="6088811" y="2708746"/>
              <a:ext cx="16806" cy="142726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FC441FC-6B78-B6AA-003A-3C0960E4EADA}"/>
              </a:ext>
            </a:extLst>
          </p:cNvPr>
          <p:cNvGrpSpPr/>
          <p:nvPr/>
        </p:nvGrpSpPr>
        <p:grpSpPr>
          <a:xfrm>
            <a:off x="3562161" y="2206454"/>
            <a:ext cx="3220589" cy="2232454"/>
            <a:chOff x="3562161" y="2206454"/>
            <a:chExt cx="3220589" cy="2232454"/>
          </a:xfrm>
        </p:grpSpPr>
        <p:pic>
          <p:nvPicPr>
            <p:cNvPr id="42" name="Picture 41" descr="A picture containing diagram&#10;&#10;Description automatically generated">
              <a:extLst>
                <a:ext uri="{FF2B5EF4-FFF2-40B4-BE49-F238E27FC236}">
                  <a16:creationId xmlns:a16="http://schemas.microsoft.com/office/drawing/2014/main" id="{80859B25-C2E8-6D9E-6C7A-CEDCB12A5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2161" y="2206454"/>
              <a:ext cx="3220589" cy="2232454"/>
            </a:xfrm>
            <a:prstGeom prst="rect">
              <a:avLst/>
            </a:prstGeom>
          </p:spPr>
        </p:pic>
        <p:sp>
          <p:nvSpPr>
            <p:cNvPr id="43" name="Rectangle 42">
              <a:extLst>
                <a:ext uri="{FF2B5EF4-FFF2-40B4-BE49-F238E27FC236}">
                  <a16:creationId xmlns:a16="http://schemas.microsoft.com/office/drawing/2014/main" id="{4C5FD7C8-759A-73BA-54E3-B06409BD0DEE}"/>
                </a:ext>
              </a:extLst>
            </p:cNvPr>
            <p:cNvSpPr/>
            <p:nvPr/>
          </p:nvSpPr>
          <p:spPr>
            <a:xfrm>
              <a:off x="3755432" y="3744432"/>
              <a:ext cx="816172" cy="262052"/>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Lato Light" panose="020F0502020204030203" pitchFamily="34" charset="0"/>
                  <a:ea typeface="Lato Light" panose="020F0502020204030203" pitchFamily="34" charset="0"/>
                  <a:cs typeface="Lato Light" panose="020F0502020204030203" pitchFamily="34" charset="0"/>
                </a:rPr>
                <a:t>Utforska</a:t>
              </a:r>
            </a:p>
          </p:txBody>
        </p:sp>
        <p:sp>
          <p:nvSpPr>
            <p:cNvPr id="44" name="Rectangle 43">
              <a:extLst>
                <a:ext uri="{FF2B5EF4-FFF2-40B4-BE49-F238E27FC236}">
                  <a16:creationId xmlns:a16="http://schemas.microsoft.com/office/drawing/2014/main" id="{D059F995-6904-4A36-AE98-0E722BF6AADD}"/>
                </a:ext>
              </a:extLst>
            </p:cNvPr>
            <p:cNvSpPr/>
            <p:nvPr/>
          </p:nvSpPr>
          <p:spPr>
            <a:xfrm>
              <a:off x="5692863" y="3707643"/>
              <a:ext cx="816173" cy="335630"/>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Lato Light" panose="020F0502020204030203" pitchFamily="34" charset="0"/>
                  <a:ea typeface="Lato Light" panose="020F0502020204030203" pitchFamily="34" charset="0"/>
                  <a:cs typeface="Lato Light" panose="020F0502020204030203" pitchFamily="34" charset="0"/>
                </a:rPr>
                <a:t>Identifiera potential</a:t>
              </a:r>
            </a:p>
          </p:txBody>
        </p:sp>
      </p:grpSp>
    </p:spTree>
    <p:extLst>
      <p:ext uri="{BB962C8B-B14F-4D97-AF65-F5344CB8AC3E}">
        <p14:creationId xmlns:p14="http://schemas.microsoft.com/office/powerpoint/2010/main" val="253411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257E2-8553-4477-E25A-B074E111F933}"/>
              </a:ext>
            </a:extLst>
          </p:cNvPr>
          <p:cNvSpPr txBox="1"/>
          <p:nvPr/>
        </p:nvSpPr>
        <p:spPr>
          <a:xfrm>
            <a:off x="783000" y="2850566"/>
            <a:ext cx="5292000" cy="5544000"/>
          </a:xfrm>
          <a:prstGeom prst="rect">
            <a:avLst/>
          </a:prstGeom>
          <a:solidFill>
            <a:schemeClr val="accent1">
              <a:lumMod val="60000"/>
              <a:lumOff val="40000"/>
              <a:alpha val="20000"/>
            </a:schemeClr>
          </a:solidFill>
        </p:spPr>
        <p:txBody>
          <a:bodyPr wrap="square">
            <a:spAutoFit/>
          </a:bodyPr>
          <a:lstStyle/>
          <a:p>
            <a:r>
              <a:rPr lang="en-SE" sz="1200" dirty="0">
                <a:effectLst/>
                <a:latin typeface="Lato" panose="020F0502020204030203" pitchFamily="34" charset="0"/>
                <a:ea typeface="Lato" panose="020F0502020204030203" pitchFamily="34" charset="0"/>
                <a:cs typeface="Lato" panose="020F0502020204030203" pitchFamily="34" charset="0"/>
              </a:rPr>
              <a:t>Dialog är ett ord som används på många olika sätt idag. Det har blivit ett modeord som nästan har tappat sin ursprungliga mening. Dialog används som synonym för möte eller samtal och alternativ till monolog. </a:t>
            </a:r>
          </a:p>
          <a:p>
            <a:r>
              <a:rPr lang="en-SE" sz="1200" i="1" dirty="0">
                <a:effectLst/>
                <a:latin typeface="Lato" panose="020F0502020204030203" pitchFamily="34" charset="0"/>
                <a:ea typeface="Lato" panose="020F0502020204030203" pitchFamily="34" charset="0"/>
                <a:cs typeface="Lato" panose="020F0502020204030203" pitchFamily="34" charset="0"/>
              </a:rPr>
              <a:t>Vi pratar om medborgardialog när en kommun eller region på något sätt öppnar upp för att ta in medborgarnas röst i en beslutsprocess. Vi hör hur dialog föreslås som ett sätt att förebygga skadliga konflikter. I vissa sammanhang betyder dialog ett möte där människor pratar med varandra – till exempel hör vi hur någon meddelar att de ska anordna en dialog. </a:t>
            </a:r>
          </a:p>
          <a:p>
            <a:r>
              <a:rPr lang="en-SE" sz="1200" dirty="0">
                <a:effectLst/>
                <a:latin typeface="Lato" panose="020F0502020204030203" pitchFamily="34" charset="0"/>
                <a:ea typeface="Lato" panose="020F0502020204030203" pitchFamily="34" charset="0"/>
                <a:cs typeface="Lato" panose="020F0502020204030203" pitchFamily="34" charset="0"/>
              </a:rPr>
              <a:t> </a:t>
            </a:r>
          </a:p>
          <a:p>
            <a:r>
              <a:rPr lang="en-SE" sz="1200" dirty="0">
                <a:effectLst/>
                <a:latin typeface="Lato" panose="020F0502020204030203" pitchFamily="34" charset="0"/>
                <a:ea typeface="Lato" panose="020F0502020204030203" pitchFamily="34" charset="0"/>
                <a:cs typeface="Lato" panose="020F0502020204030203" pitchFamily="34" charset="0"/>
              </a:rPr>
              <a:t>När vi använder ordet dialog här, har det en särskild betydelse. Dialog är något som görs och är inte ”ett event”. Dialog är ett särskilt sätt att kommunicera med varandra eller kan vara ett sätt att agera. Då pratar vi om ett dialogiskt sätt att agera och förutsätter ett särskilt sätt att tänka – som vi kallar för ett dialogiskt tankesätt. </a:t>
            </a:r>
          </a:p>
          <a:p>
            <a:r>
              <a:rPr lang="en-SE" sz="1200" i="1" dirty="0">
                <a:effectLst/>
                <a:latin typeface="Lato" panose="020F0502020204030203" pitchFamily="34" charset="0"/>
                <a:ea typeface="Lato" panose="020F0502020204030203" pitchFamily="34" charset="0"/>
                <a:cs typeface="Lato" panose="020F0502020204030203" pitchFamily="34" charset="0"/>
              </a:rPr>
              <a:t>Vi skiljer mellan olika samtalsformer: monolog; konsultation – där vi främst lyssnar på andras synpunkter; samtal där vi tänker tillsammans eller byter ut tankar. Sen finns det olika typer av dialog: utforskande och generativ dialog (men mer om detta sen). </a:t>
            </a:r>
          </a:p>
          <a:p>
            <a:endParaRPr lang="en-SE" sz="1200" i="1" dirty="0">
              <a:latin typeface="Lato" panose="020F0502020204030203" pitchFamily="34" charset="0"/>
              <a:ea typeface="Lato" panose="020F0502020204030203" pitchFamily="34" charset="0"/>
              <a:cs typeface="Lato" panose="020F0502020204030203" pitchFamily="34" charset="0"/>
            </a:endParaRPr>
          </a:p>
          <a:p>
            <a:r>
              <a:rPr lang="en-SE" sz="1200" dirty="0">
                <a:latin typeface="Lato" panose="020F0502020204030203" pitchFamily="34" charset="0"/>
                <a:ea typeface="Lato" panose="020F0502020204030203" pitchFamily="34" charset="0"/>
                <a:cs typeface="Lato" panose="020F0502020204030203" pitchFamily="34" charset="0"/>
              </a:rPr>
              <a:t>Dialog förutsätter ett dialogiskt tankesätt. Det innebär att vi lyssnar på andra och på ett respektfullt sätt uttrycker vår egen sanning. Det innebär också att vi utgår ifrån att det finns olika sätt att se på en sak och att vi enbart ser en del av helheten. Vi ser vanligtvis en sak från vårt begränsade perspektiv, men andra ser och tolkar samma sak på ett annat sätt. Ingen har rätt eller fel, alla har enbart olika perspektiv. Till sist innebär dialog att vi försöker förstå andras perspektiv och empatiskt ställer oss frågan varför de ser det de ser och agerar så som de gör. </a:t>
            </a:r>
            <a:br>
              <a:rPr lang="en-SE" sz="1200" dirty="0">
                <a:latin typeface="Lato" panose="020F0502020204030203" pitchFamily="34" charset="0"/>
                <a:ea typeface="Lato" panose="020F0502020204030203" pitchFamily="34" charset="0"/>
                <a:cs typeface="Lato" panose="020F0502020204030203" pitchFamily="34" charset="0"/>
              </a:rPr>
            </a:br>
            <a:r>
              <a:rPr lang="en-SE" sz="1200" i="1" dirty="0">
                <a:latin typeface="Lato" panose="020F0502020204030203" pitchFamily="34" charset="0"/>
                <a:ea typeface="Lato" panose="020F0502020204030203" pitchFamily="34" charset="0"/>
                <a:cs typeface="Lato" panose="020F0502020204030203" pitchFamily="34" charset="0"/>
              </a:rPr>
              <a:t>Dessa tankar utvecklas av William Isaacs i sitt arbete med dialog och boken Dialog. Konsten att tänka tillsammans. </a:t>
            </a:r>
            <a:endParaRPr lang="en-SE" sz="1200" dirty="0">
              <a:latin typeface="Lato" panose="020F0502020204030203" pitchFamily="34" charset="0"/>
              <a:ea typeface="Lato" panose="020F0502020204030203" pitchFamily="34" charset="0"/>
              <a:cs typeface="Lato" panose="020F0502020204030203" pitchFamily="34" charset="0"/>
            </a:endParaRPr>
          </a:p>
          <a:p>
            <a:endParaRPr lang="en-SE" sz="1200" dirty="0">
              <a:effectLst/>
              <a:latin typeface="Lato" panose="020F0502020204030203" pitchFamily="34" charset="0"/>
              <a:ea typeface="Lato" panose="020F0502020204030203" pitchFamily="34" charset="0"/>
              <a:cs typeface="Lato" panose="020F0502020204030203" pitchFamily="34" charset="0"/>
            </a:endParaRPr>
          </a:p>
          <a:p>
            <a:endParaRPr lang="en-SE" sz="1200" dirty="0">
              <a:effectLst/>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C16C2581-6E4E-8DC7-57E8-FBD521D34E38}"/>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3600" dirty="0">
                <a:latin typeface="Source Sans Pro" panose="020B0503030403020204" pitchFamily="34" charset="0"/>
                <a:ea typeface="Source Sans Pro" panose="020B0503030403020204" pitchFamily="34" charset="0"/>
              </a:rPr>
              <a:t>Dialog och ett dialogiskt sätt att tänka och agera</a:t>
            </a:r>
          </a:p>
        </p:txBody>
      </p:sp>
      <p:pic>
        <p:nvPicPr>
          <p:cNvPr id="6" name="Picture 5" descr="Logo&#10;&#10;Description automatically generated">
            <a:extLst>
              <a:ext uri="{FF2B5EF4-FFF2-40B4-BE49-F238E27FC236}">
                <a16:creationId xmlns:a16="http://schemas.microsoft.com/office/drawing/2014/main" id="{A507448B-9325-844F-D447-FCBC7EA8EE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158686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257E2-8553-4477-E25A-B074E111F933}"/>
              </a:ext>
            </a:extLst>
          </p:cNvPr>
          <p:cNvSpPr txBox="1"/>
          <p:nvPr/>
        </p:nvSpPr>
        <p:spPr>
          <a:xfrm>
            <a:off x="783000" y="2430842"/>
            <a:ext cx="5292000" cy="4154984"/>
          </a:xfrm>
          <a:prstGeom prst="rect">
            <a:avLst/>
          </a:prstGeom>
          <a:solidFill>
            <a:schemeClr val="accent1">
              <a:lumMod val="60000"/>
              <a:lumOff val="40000"/>
              <a:alpha val="19995"/>
            </a:schemeClr>
          </a:solidFill>
        </p:spPr>
        <p:txBody>
          <a:bodyPr wrap="square">
            <a:spAutoFit/>
          </a:bodyPr>
          <a:lstStyle/>
          <a:p>
            <a:r>
              <a:rPr lang="en-SE" sz="1200" dirty="0">
                <a:latin typeface="Lato" panose="020F0502020204030203" pitchFamily="34" charset="0"/>
                <a:ea typeface="Lato" panose="020F0502020204030203" pitchFamily="34" charset="0"/>
                <a:cs typeface="Lato" panose="020F0502020204030203" pitchFamily="34" charset="0"/>
              </a:rPr>
              <a:t>I ett försök att förenkla ett dialogiskt sätt att tänka och agera har vi skapat en modell eller processlogik med fyra steg. Dessa steg innebär att vi pausar vår automatiska reaktion och skapa en tidskil mellan det vi observerar eller upplever och vår agerande och beslut. Stegen är: </a:t>
            </a:r>
          </a:p>
          <a:p>
            <a:pPr lvl="0"/>
            <a:r>
              <a:rPr lang="en-SE" sz="1200" b="1" dirty="0">
                <a:latin typeface="Lato" panose="020F0502020204030203" pitchFamily="34" charset="0"/>
                <a:ea typeface="Lato" panose="020F0502020204030203" pitchFamily="34" charset="0"/>
                <a:cs typeface="Lato" panose="020F0502020204030203" pitchFamily="34" charset="0"/>
              </a:rPr>
              <a:t>Att observera </a:t>
            </a:r>
          </a:p>
          <a:p>
            <a:r>
              <a:rPr lang="en-SE" sz="1200" i="1" dirty="0">
                <a:latin typeface="Lato" panose="020F0502020204030203" pitchFamily="34" charset="0"/>
                <a:ea typeface="Lato" panose="020F0502020204030203" pitchFamily="34" charset="0"/>
                <a:cs typeface="Lato" panose="020F0502020204030203" pitchFamily="34" charset="0"/>
              </a:rPr>
              <a:t>Det innebär att försöka se allt som ingår i ett problem eller utmaning som vi står inför. Vi pratar ofta i sammanhanget om att inventera perspektiv eller identifiera symptom.</a:t>
            </a:r>
          </a:p>
          <a:p>
            <a:pPr lvl="0"/>
            <a:r>
              <a:rPr lang="en-SE" sz="1200" b="1" dirty="0">
                <a:latin typeface="Lato" panose="020F0502020204030203" pitchFamily="34" charset="0"/>
                <a:ea typeface="Lato" panose="020F0502020204030203" pitchFamily="34" charset="0"/>
                <a:cs typeface="Lato" panose="020F0502020204030203" pitchFamily="34" charset="0"/>
              </a:rPr>
              <a:t>Att undersöka och fördjupa vår observation</a:t>
            </a:r>
          </a:p>
          <a:p>
            <a:r>
              <a:rPr lang="en-SE" sz="1200" i="1" dirty="0">
                <a:latin typeface="Lato" panose="020F0502020204030203" pitchFamily="34" charset="0"/>
                <a:ea typeface="Lato" panose="020F0502020204030203" pitchFamily="34" charset="0"/>
                <a:cs typeface="Lato" panose="020F0502020204030203" pitchFamily="34" charset="0"/>
              </a:rPr>
              <a:t>I denna fas eller detta steg ställer vi frågan om problemets eller utmaningens orsaker och effekter. Vi undersöker också underliggande känslor och annat som inte är uppenbart.</a:t>
            </a:r>
          </a:p>
          <a:p>
            <a:pPr lvl="0"/>
            <a:r>
              <a:rPr lang="en-SE" sz="1200" dirty="0">
                <a:latin typeface="Lato" panose="020F0502020204030203" pitchFamily="34" charset="0"/>
                <a:ea typeface="Lato" panose="020F0502020204030203" pitchFamily="34" charset="0"/>
                <a:cs typeface="Lato" panose="020F0502020204030203" pitchFamily="34" charset="0"/>
              </a:rPr>
              <a:t>Att utforska och öppna upp för potential</a:t>
            </a:r>
          </a:p>
          <a:p>
            <a:r>
              <a:rPr lang="en-SE" sz="1200" i="1" dirty="0">
                <a:latin typeface="Lato" panose="020F0502020204030203" pitchFamily="34" charset="0"/>
                <a:ea typeface="Lato" panose="020F0502020204030203" pitchFamily="34" charset="0"/>
                <a:cs typeface="Lato" panose="020F0502020204030203" pitchFamily="34" charset="0"/>
              </a:rPr>
              <a:t>När vi fördjupar oss i en fråga uppstår ofta nya möjligheter – sånt som ingen har sett eller tänkt på förut. Vi ser kopplingar som inte var uppenbart tidigare. </a:t>
            </a:r>
          </a:p>
          <a:p>
            <a:pPr lvl="0"/>
            <a:r>
              <a:rPr lang="en-SE" sz="1200" b="1" dirty="0">
                <a:latin typeface="Lato" panose="020F0502020204030203" pitchFamily="34" charset="0"/>
                <a:ea typeface="Lato" panose="020F0502020204030203" pitchFamily="34" charset="0"/>
                <a:cs typeface="Lato" panose="020F0502020204030203" pitchFamily="34" charset="0"/>
              </a:rPr>
              <a:t>Att konkretisera </a:t>
            </a:r>
          </a:p>
          <a:p>
            <a:r>
              <a:rPr lang="en-SE" sz="1200" i="1" dirty="0">
                <a:latin typeface="Lato" panose="020F0502020204030203" pitchFamily="34" charset="0"/>
                <a:ea typeface="Lato" panose="020F0502020204030203" pitchFamily="34" charset="0"/>
                <a:cs typeface="Lato" panose="020F0502020204030203" pitchFamily="34" charset="0"/>
              </a:rPr>
              <a:t>Här handlar det om att komma till konkreta beslut eller – i större processer – om överenskommelser. Ibland måste vi helt enkelt vara överens om att vi inte är överens. Det är också fasen där vi behöver fundera över ansvaret vi kan ta, ansvaret vi vill att andra ska ta och ansvaret som kan tas gemensamt. Och sen behöver vi konkret planera för vad som ska göras och hur det ska göras. </a:t>
            </a:r>
          </a:p>
          <a:p>
            <a:r>
              <a:rPr lang="en-SE" sz="1200" dirty="0">
                <a:latin typeface="Lato" panose="020F0502020204030203" pitchFamily="34" charset="0"/>
                <a:ea typeface="Lato" panose="020F0502020204030203" pitchFamily="34" charset="0"/>
                <a:cs typeface="Lato" panose="020F0502020204030203" pitchFamily="34" charset="0"/>
              </a:rPr>
              <a:t> </a:t>
            </a:r>
          </a:p>
        </p:txBody>
      </p:sp>
      <p:sp>
        <p:nvSpPr>
          <p:cNvPr id="2" name="Rectangle 1">
            <a:extLst>
              <a:ext uri="{FF2B5EF4-FFF2-40B4-BE49-F238E27FC236}">
                <a16:creationId xmlns:a16="http://schemas.microsoft.com/office/drawing/2014/main" id="{194C4E18-9472-4EA1-BA90-A019B6E7C865}"/>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3600" dirty="0">
                <a:latin typeface="Source Sans Pro" panose="020B0503030403020204" pitchFamily="34" charset="0"/>
                <a:ea typeface="Source Sans Pro" panose="020B0503030403020204" pitchFamily="34" charset="0"/>
              </a:rPr>
              <a:t>En dialogisk processlogik</a:t>
            </a:r>
          </a:p>
        </p:txBody>
      </p:sp>
      <p:grpSp>
        <p:nvGrpSpPr>
          <p:cNvPr id="4" name="Group 3">
            <a:extLst>
              <a:ext uri="{FF2B5EF4-FFF2-40B4-BE49-F238E27FC236}">
                <a16:creationId xmlns:a16="http://schemas.microsoft.com/office/drawing/2014/main" id="{F71DB046-7465-F65F-355C-5D6CEDDE996C}"/>
              </a:ext>
            </a:extLst>
          </p:cNvPr>
          <p:cNvGrpSpPr/>
          <p:nvPr/>
        </p:nvGrpSpPr>
        <p:grpSpPr>
          <a:xfrm>
            <a:off x="283662" y="6855359"/>
            <a:ext cx="3220588" cy="1908282"/>
            <a:chOff x="3556223" y="1933441"/>
            <a:chExt cx="5098787" cy="3021163"/>
          </a:xfrm>
        </p:grpSpPr>
        <p:pic>
          <p:nvPicPr>
            <p:cNvPr id="5" name="Picture 4" descr="Shape&#10;&#10;Description automatically generated with medium confidence">
              <a:extLst>
                <a:ext uri="{FF2B5EF4-FFF2-40B4-BE49-F238E27FC236}">
                  <a16:creationId xmlns:a16="http://schemas.microsoft.com/office/drawing/2014/main" id="{E10CDD32-C2AA-7E34-F0FD-2DED302E4B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6" name="TextBox 5">
              <a:extLst>
                <a:ext uri="{FF2B5EF4-FFF2-40B4-BE49-F238E27FC236}">
                  <a16:creationId xmlns:a16="http://schemas.microsoft.com/office/drawing/2014/main" id="{A7DC7F60-3FE8-606B-5C81-6E83CDFA7C2D}"/>
                </a:ext>
              </a:extLst>
            </p:cNvPr>
            <p:cNvSpPr txBox="1"/>
            <p:nvPr/>
          </p:nvSpPr>
          <p:spPr>
            <a:xfrm>
              <a:off x="3767965" y="3279897"/>
              <a:ext cx="758738" cy="316724"/>
            </a:xfrm>
            <a:prstGeom prst="rect">
              <a:avLst/>
            </a:prstGeom>
            <a:noFill/>
          </p:spPr>
          <p:txBody>
            <a:bodyPr wrap="square" rtlCol="0">
              <a:spAutoFit/>
            </a:bodyPr>
            <a:lstStyle/>
            <a:p>
              <a:r>
                <a:rPr lang="sv-SE" sz="700"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7" name="TextBox 6">
              <a:extLst>
                <a:ext uri="{FF2B5EF4-FFF2-40B4-BE49-F238E27FC236}">
                  <a16:creationId xmlns:a16="http://schemas.microsoft.com/office/drawing/2014/main" id="{8D76CA1E-7DD1-8E93-05DB-5626C2A1C937}"/>
                </a:ext>
              </a:extLst>
            </p:cNvPr>
            <p:cNvSpPr txBox="1"/>
            <p:nvPr/>
          </p:nvSpPr>
          <p:spPr>
            <a:xfrm>
              <a:off x="5597598" y="2221478"/>
              <a:ext cx="982427" cy="487268"/>
            </a:xfrm>
            <a:prstGeom prst="rect">
              <a:avLst/>
            </a:prstGeom>
            <a:noFill/>
          </p:spPr>
          <p:txBody>
            <a:bodyPr wrap="square" rtlCol="0">
              <a:spAutoFit/>
            </a:bodyPr>
            <a:lstStyle/>
            <a:p>
              <a:pPr algn="ctr"/>
              <a:r>
                <a:rPr lang="sv-SE" sz="7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8" name="TextBox 7">
              <a:extLst>
                <a:ext uri="{FF2B5EF4-FFF2-40B4-BE49-F238E27FC236}">
                  <a16:creationId xmlns:a16="http://schemas.microsoft.com/office/drawing/2014/main" id="{A0751DA4-2DB5-65A9-E07A-1332CB3CDC45}"/>
                </a:ext>
              </a:extLst>
            </p:cNvPr>
            <p:cNvSpPr txBox="1"/>
            <p:nvPr/>
          </p:nvSpPr>
          <p:spPr>
            <a:xfrm>
              <a:off x="5614403" y="4136014"/>
              <a:ext cx="982427" cy="487268"/>
            </a:xfrm>
            <a:prstGeom prst="rect">
              <a:avLst/>
            </a:prstGeom>
            <a:noFill/>
          </p:spPr>
          <p:txBody>
            <a:bodyPr wrap="square" rtlCol="0">
              <a:spAutoFit/>
            </a:bodyPr>
            <a:lstStyle/>
            <a:p>
              <a:pPr algn="ctr"/>
              <a:r>
                <a:rPr lang="sv-SE" sz="7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9" name="TextBox 8">
              <a:extLst>
                <a:ext uri="{FF2B5EF4-FFF2-40B4-BE49-F238E27FC236}">
                  <a16:creationId xmlns:a16="http://schemas.microsoft.com/office/drawing/2014/main" id="{D07EE2ED-38D7-3E0A-0DF3-278CBCC5D94F}"/>
                </a:ext>
              </a:extLst>
            </p:cNvPr>
            <p:cNvSpPr txBox="1"/>
            <p:nvPr/>
          </p:nvSpPr>
          <p:spPr>
            <a:xfrm>
              <a:off x="7225188" y="3305068"/>
              <a:ext cx="1174036" cy="316724"/>
            </a:xfrm>
            <a:prstGeom prst="rect">
              <a:avLst/>
            </a:prstGeom>
            <a:noFill/>
          </p:spPr>
          <p:txBody>
            <a:bodyPr wrap="square" rtlCol="0">
              <a:spAutoFit/>
            </a:bodyPr>
            <a:lstStyle/>
            <a:p>
              <a:r>
                <a:rPr lang="sv-SE" sz="7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10" name="Straight Arrow Connector 9">
              <a:extLst>
                <a:ext uri="{FF2B5EF4-FFF2-40B4-BE49-F238E27FC236}">
                  <a16:creationId xmlns:a16="http://schemas.microsoft.com/office/drawing/2014/main" id="{1E8726A2-2A1D-8D3B-5DE7-C22A6EE55012}"/>
                </a:ext>
              </a:extLst>
            </p:cNvPr>
            <p:cNvCxnSpPr>
              <a:cxnSpLocks/>
              <a:endCxn id="7" idx="1"/>
            </p:cNvCxnSpPr>
            <p:nvPr/>
          </p:nvCxnSpPr>
          <p:spPr>
            <a:xfrm flipV="1">
              <a:off x="4359328" y="2465112"/>
              <a:ext cx="1238269" cy="8067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8385A9-648A-7529-FB42-AC2BBAD76F77}"/>
                </a:ext>
              </a:extLst>
            </p:cNvPr>
            <p:cNvCxnSpPr>
              <a:cxnSpLocks/>
              <a:endCxn id="9" idx="0"/>
            </p:cNvCxnSpPr>
            <p:nvPr/>
          </p:nvCxnSpPr>
          <p:spPr>
            <a:xfrm>
              <a:off x="6596831" y="2407648"/>
              <a:ext cx="1215375" cy="8974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6278E5-34E5-6C62-EEAB-8D890655A445}"/>
                </a:ext>
              </a:extLst>
            </p:cNvPr>
            <p:cNvCxnSpPr>
              <a:cxnSpLocks/>
              <a:stCxn id="6" idx="2"/>
              <a:endCxn id="8" idx="1"/>
            </p:cNvCxnSpPr>
            <p:nvPr/>
          </p:nvCxnSpPr>
          <p:spPr>
            <a:xfrm>
              <a:off x="4147334" y="3596621"/>
              <a:ext cx="1467070" cy="7830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15DF0E-5619-C8BC-4DE4-D27CB4A5CA1E}"/>
                </a:ext>
              </a:extLst>
            </p:cNvPr>
            <p:cNvCxnSpPr>
              <a:cxnSpLocks/>
              <a:stCxn id="8" idx="3"/>
              <a:endCxn id="9" idx="2"/>
            </p:cNvCxnSpPr>
            <p:nvPr/>
          </p:nvCxnSpPr>
          <p:spPr>
            <a:xfrm flipV="1">
              <a:off x="6596830" y="3621792"/>
              <a:ext cx="1215376" cy="7578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302E35-AD1B-2E25-730E-CD57E2EB86C0}"/>
                </a:ext>
              </a:extLst>
            </p:cNvPr>
            <p:cNvCxnSpPr>
              <a:cxnSpLocks/>
              <a:stCxn id="8" idx="0"/>
              <a:endCxn id="7" idx="2"/>
            </p:cNvCxnSpPr>
            <p:nvPr/>
          </p:nvCxnSpPr>
          <p:spPr>
            <a:xfrm flipH="1" flipV="1">
              <a:off x="6088811" y="2708746"/>
              <a:ext cx="16806" cy="142726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6927213-31AA-64D7-5CC9-21E52C2B08FC}"/>
              </a:ext>
            </a:extLst>
          </p:cNvPr>
          <p:cNvGrpSpPr/>
          <p:nvPr/>
        </p:nvGrpSpPr>
        <p:grpSpPr>
          <a:xfrm>
            <a:off x="3637411" y="6885361"/>
            <a:ext cx="3220589" cy="2232454"/>
            <a:chOff x="3562161" y="2206454"/>
            <a:chExt cx="3220589" cy="2232454"/>
          </a:xfrm>
        </p:grpSpPr>
        <p:pic>
          <p:nvPicPr>
            <p:cNvPr id="16" name="Picture 15" descr="A picture containing diagram&#10;&#10;Description automatically generated">
              <a:extLst>
                <a:ext uri="{FF2B5EF4-FFF2-40B4-BE49-F238E27FC236}">
                  <a16:creationId xmlns:a16="http://schemas.microsoft.com/office/drawing/2014/main" id="{E6C55122-0C05-E69F-2A5E-520A9664C7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2161" y="2206454"/>
              <a:ext cx="3220589" cy="2232454"/>
            </a:xfrm>
            <a:prstGeom prst="rect">
              <a:avLst/>
            </a:prstGeom>
          </p:spPr>
        </p:pic>
        <p:sp>
          <p:nvSpPr>
            <p:cNvPr id="17" name="Rectangle 16">
              <a:extLst>
                <a:ext uri="{FF2B5EF4-FFF2-40B4-BE49-F238E27FC236}">
                  <a16:creationId xmlns:a16="http://schemas.microsoft.com/office/drawing/2014/main" id="{9ADF0827-45EE-3623-E8E8-0F24D44976D5}"/>
                </a:ext>
              </a:extLst>
            </p:cNvPr>
            <p:cNvSpPr/>
            <p:nvPr/>
          </p:nvSpPr>
          <p:spPr>
            <a:xfrm>
              <a:off x="3755432" y="3744432"/>
              <a:ext cx="816172" cy="262052"/>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Lato Light" panose="020F0502020204030203" pitchFamily="34" charset="0"/>
                  <a:ea typeface="Lato Light" panose="020F0502020204030203" pitchFamily="34" charset="0"/>
                  <a:cs typeface="Lato Light" panose="020F0502020204030203" pitchFamily="34" charset="0"/>
                </a:rPr>
                <a:t>Utforska</a:t>
              </a:r>
            </a:p>
          </p:txBody>
        </p:sp>
        <p:sp>
          <p:nvSpPr>
            <p:cNvPr id="18" name="Rectangle 17">
              <a:extLst>
                <a:ext uri="{FF2B5EF4-FFF2-40B4-BE49-F238E27FC236}">
                  <a16:creationId xmlns:a16="http://schemas.microsoft.com/office/drawing/2014/main" id="{853A44AC-8C99-FD68-917F-500BE0766311}"/>
                </a:ext>
              </a:extLst>
            </p:cNvPr>
            <p:cNvSpPr/>
            <p:nvPr/>
          </p:nvSpPr>
          <p:spPr>
            <a:xfrm>
              <a:off x="5692863" y="3707643"/>
              <a:ext cx="816173" cy="335630"/>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Lato Light" panose="020F0502020204030203" pitchFamily="34" charset="0"/>
                  <a:ea typeface="Lato Light" panose="020F0502020204030203" pitchFamily="34" charset="0"/>
                  <a:cs typeface="Lato Light" panose="020F0502020204030203" pitchFamily="34" charset="0"/>
                </a:rPr>
                <a:t>Identifiera potential</a:t>
              </a:r>
            </a:p>
          </p:txBody>
        </p:sp>
      </p:grpSp>
      <p:pic>
        <p:nvPicPr>
          <p:cNvPr id="19" name="Picture 18" descr="Logo&#10;&#10;Description automatically generated">
            <a:extLst>
              <a:ext uri="{FF2B5EF4-FFF2-40B4-BE49-F238E27FC236}">
                <a16:creationId xmlns:a16="http://schemas.microsoft.com/office/drawing/2014/main" id="{02A1A052-9FB9-8E3A-4B9F-EE701BC90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453571298"/>
      </p:ext>
    </p:extLst>
  </p:cSld>
  <p:clrMapOvr>
    <a:masterClrMapping/>
  </p:clrMapOvr>
</p:sld>
</file>

<file path=ppt/theme/theme1.xml><?xml version="1.0" encoding="utf-8"?>
<a:theme xmlns:a="http://schemas.openxmlformats.org/drawingml/2006/main" name="Office Theme">
  <a:themeElements>
    <a:clrScheme name="Custom 23">
      <a:dk1>
        <a:srgbClr val="000000"/>
      </a:dk1>
      <a:lt1>
        <a:srgbClr val="FFFFFF"/>
      </a:lt1>
      <a:dk2>
        <a:srgbClr val="000000"/>
      </a:dk2>
      <a:lt2>
        <a:srgbClr val="E5E8E8"/>
      </a:lt2>
      <a:accent1>
        <a:srgbClr val="688D6C"/>
      </a:accent1>
      <a:accent2>
        <a:srgbClr val="7AAE76"/>
      </a:accent2>
      <a:accent3>
        <a:srgbClr val="8E9F8F"/>
      </a:accent3>
      <a:accent4>
        <a:srgbClr val="579A3D"/>
      </a:accent4>
      <a:accent5>
        <a:srgbClr val="B9DDAB"/>
      </a:accent5>
      <a:accent6>
        <a:srgbClr val="5A5B5B"/>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5C05E958-1A7B-EA4E-BE5C-EF14FB56F8D2}" vid="{FEB0D692-045F-CC4F-A25F-7A70A8AD85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1968</TotalTime>
  <Words>7170</Words>
  <Application>Microsoft Macintosh PowerPoint</Application>
  <PresentationFormat>A4 Paper (210x297 mm)</PresentationFormat>
  <Paragraphs>689</Paragraphs>
  <Slides>49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Calibri</vt:lpstr>
      <vt:lpstr>Calibri Light</vt:lpstr>
      <vt:lpstr>Gudea</vt:lpstr>
      <vt:lpstr>Lato</vt:lpstr>
      <vt:lpstr>Lato Light</vt:lpstr>
      <vt:lpstr>PT Sans</vt:lpstr>
      <vt:lpstr>Source Sans Pro</vt:lpstr>
      <vt:lpstr>Source Sans Pro Light</vt:lpstr>
      <vt:lpstr>Symbol</vt:lpstr>
      <vt:lpstr>Times New Roman</vt:lpstr>
      <vt:lpstr>Office Theme</vt:lpstr>
      <vt:lpstr>PowerPoint Presentation</vt:lpstr>
      <vt:lpstr>PowerPoint Presentation</vt:lpstr>
      <vt:lpstr>PowerPoint Presentation</vt:lpstr>
      <vt:lpstr>Enkla, komplicerade och komplexa problem</vt:lpstr>
      <vt:lpstr>En förenklad komplexitetsanalys</vt:lpstr>
      <vt:lpstr>PowerPoint Presentation</vt:lpstr>
      <vt:lpstr>PowerPoint Presentation</vt:lpstr>
      <vt:lpstr>PowerPoint Presentation</vt:lpstr>
      <vt:lpstr>PowerPoint Presentation</vt:lpstr>
      <vt:lpstr>PowerPoint Presentation</vt:lpstr>
      <vt:lpstr>Två  saker att tänka på</vt:lpstr>
      <vt:lpstr>PowerPoint Presentation</vt:lpstr>
      <vt:lpstr>PowerPoint Presentation</vt:lpstr>
      <vt:lpstr>PowerPoint Presentation</vt:lpstr>
      <vt:lpstr>Innan ni börjar</vt:lpstr>
      <vt:lpstr>PowerPoint Presentation</vt:lpstr>
      <vt:lpstr>Samla perspektiv</vt:lpstr>
      <vt:lpstr>Förstå problemet</vt:lpstr>
      <vt:lpstr>PowerPoint Presentation</vt:lpstr>
      <vt:lpstr>Ytterligare frågor som du kan ställa i förberedande fasen (från deltagare på tidigare kurser)</vt:lpstr>
      <vt:lpstr>PowerPoint Presentation</vt:lpstr>
      <vt:lpstr>PowerPoint Presentation</vt:lpstr>
      <vt:lpstr>Lyssnandefasen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Fragmentering</vt:lpstr>
      <vt:lpstr>PowerPoint Presentation</vt:lpstr>
      <vt:lpstr>Marginalisering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Le Roux</dc:creator>
  <cp:lastModifiedBy>Bernard Le Roux</cp:lastModifiedBy>
  <cp:revision>11</cp:revision>
  <dcterms:created xsi:type="dcterms:W3CDTF">2022-09-06T07:01:35Z</dcterms:created>
  <dcterms:modified xsi:type="dcterms:W3CDTF">2022-09-18T14:17:29Z</dcterms:modified>
</cp:coreProperties>
</file>